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65"/>
  </p:notesMasterIdLst>
  <p:handoutMasterIdLst>
    <p:handoutMasterId r:id="rId66"/>
  </p:handoutMasterIdLst>
  <p:sldIdLst>
    <p:sldId id="256" r:id="rId5"/>
    <p:sldId id="318" r:id="rId6"/>
    <p:sldId id="274" r:id="rId7"/>
    <p:sldId id="319" r:id="rId8"/>
    <p:sldId id="320" r:id="rId9"/>
    <p:sldId id="321" r:id="rId10"/>
    <p:sldId id="322" r:id="rId11"/>
    <p:sldId id="262" r:id="rId12"/>
    <p:sldId id="314" r:id="rId13"/>
    <p:sldId id="315" r:id="rId14"/>
    <p:sldId id="317" r:id="rId15"/>
    <p:sldId id="316" r:id="rId16"/>
    <p:sldId id="266" r:id="rId17"/>
    <p:sldId id="267" r:id="rId18"/>
    <p:sldId id="268" r:id="rId19"/>
    <p:sldId id="264" r:id="rId20"/>
    <p:sldId id="269" r:id="rId21"/>
    <p:sldId id="270" r:id="rId22"/>
    <p:sldId id="275" r:id="rId23"/>
    <p:sldId id="276" r:id="rId24"/>
    <p:sldId id="277" r:id="rId25"/>
    <p:sldId id="278" r:id="rId26"/>
    <p:sldId id="279" r:id="rId27"/>
    <p:sldId id="280" r:id="rId28"/>
    <p:sldId id="281" r:id="rId29"/>
    <p:sldId id="272" r:id="rId30"/>
    <p:sldId id="273"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260"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8295"/>
    <a:srgbClr val="CB7A0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68" autoAdjust="0"/>
    <p:restoredTop sz="94648" autoAdjust="0"/>
  </p:normalViewPr>
  <p:slideViewPr>
    <p:cSldViewPr snapToGrid="0">
      <p:cViewPr varScale="1">
        <p:scale>
          <a:sx n="114" d="100"/>
          <a:sy n="114" d="100"/>
        </p:scale>
        <p:origin x="426" y="102"/>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644646B-21C0-410B-BA17-64C59EB292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C289392C-F5C5-4C38-94CE-455C7F402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29A4FD-FAFB-4CDA-9DC5-D20CA18269A9}" type="datetimeFigureOut">
              <a:rPr lang="en-US" smtClean="0"/>
              <a:t>01/07/2021</a:t>
            </a:fld>
            <a:endParaRPr lang="en-US" dirty="0"/>
          </a:p>
        </p:txBody>
      </p:sp>
      <p:sp>
        <p:nvSpPr>
          <p:cNvPr id="4" name="Footer Placeholder 3">
            <a:extLst>
              <a:ext uri="{FF2B5EF4-FFF2-40B4-BE49-F238E27FC236}">
                <a16:creationId xmlns="" xmlns:a16="http://schemas.microsoft.com/office/drawing/2014/main" id="{A62F3D2C-86D2-4CEA-B1B8-750885E16D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EA6D5F72-69F2-4B4B-A943-B04C4B1E36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BEBA49-8001-49C3-9348-74483362155A}" type="slidenum">
              <a:rPr lang="en-US" smtClean="0"/>
              <a:t>‹#›</a:t>
            </a:fld>
            <a:endParaRPr lang="en-US" dirty="0"/>
          </a:p>
        </p:txBody>
      </p:sp>
    </p:spTree>
    <p:extLst>
      <p:ext uri="{BB962C8B-B14F-4D97-AF65-F5344CB8AC3E}">
        <p14:creationId xmlns:p14="http://schemas.microsoft.com/office/powerpoint/2010/main" val="2747906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1E35E-F34C-4F0E-B8A1-D9F5F49CB3AD}" type="datetimeFigureOut">
              <a:rPr lang="en-US" smtClean="0"/>
              <a:t>01/07/2021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F15BC-4AA1-41C4-8C26-91A7E3BB93DC}" type="slidenum">
              <a:rPr lang="en-US" smtClean="0"/>
              <a:t>‹#›</a:t>
            </a:fld>
            <a:endParaRPr lang="en-US" dirty="0"/>
          </a:p>
        </p:txBody>
      </p:sp>
    </p:spTree>
    <p:extLst>
      <p:ext uri="{BB962C8B-B14F-4D97-AF65-F5344CB8AC3E}">
        <p14:creationId xmlns:p14="http://schemas.microsoft.com/office/powerpoint/2010/main" val="1413467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a:t>
            </a:fld>
            <a:endParaRPr lang="en-US" dirty="0"/>
          </a:p>
        </p:txBody>
      </p:sp>
    </p:spTree>
    <p:extLst>
      <p:ext uri="{BB962C8B-B14F-4D97-AF65-F5344CB8AC3E}">
        <p14:creationId xmlns:p14="http://schemas.microsoft.com/office/powerpoint/2010/main" val="4150052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41425"/>
            <a:ext cx="5956300" cy="33512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13</a:t>
            </a:fld>
            <a:endParaRPr lang="en-US" dirty="0"/>
          </a:p>
        </p:txBody>
      </p:sp>
    </p:spTree>
    <p:extLst>
      <p:ext uri="{BB962C8B-B14F-4D97-AF65-F5344CB8AC3E}">
        <p14:creationId xmlns:p14="http://schemas.microsoft.com/office/powerpoint/2010/main" val="2513590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14</a:t>
            </a:fld>
            <a:endParaRPr lang="en-US" dirty="0"/>
          </a:p>
        </p:txBody>
      </p:sp>
    </p:spTree>
    <p:extLst>
      <p:ext uri="{BB962C8B-B14F-4D97-AF65-F5344CB8AC3E}">
        <p14:creationId xmlns:p14="http://schemas.microsoft.com/office/powerpoint/2010/main" val="1850478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15</a:t>
            </a:fld>
            <a:endParaRPr lang="en-US" dirty="0"/>
          </a:p>
        </p:txBody>
      </p:sp>
    </p:spTree>
    <p:extLst>
      <p:ext uri="{BB962C8B-B14F-4D97-AF65-F5344CB8AC3E}">
        <p14:creationId xmlns:p14="http://schemas.microsoft.com/office/powerpoint/2010/main" val="2283075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16</a:t>
            </a:fld>
            <a:endParaRPr lang="en-US" dirty="0"/>
          </a:p>
        </p:txBody>
      </p:sp>
    </p:spTree>
    <p:extLst>
      <p:ext uri="{BB962C8B-B14F-4D97-AF65-F5344CB8AC3E}">
        <p14:creationId xmlns:p14="http://schemas.microsoft.com/office/powerpoint/2010/main" val="99998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41425"/>
            <a:ext cx="5956300" cy="33512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17</a:t>
            </a:fld>
            <a:endParaRPr lang="en-US" dirty="0"/>
          </a:p>
        </p:txBody>
      </p:sp>
    </p:spTree>
    <p:extLst>
      <p:ext uri="{BB962C8B-B14F-4D97-AF65-F5344CB8AC3E}">
        <p14:creationId xmlns:p14="http://schemas.microsoft.com/office/powerpoint/2010/main" val="3359343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18</a:t>
            </a:fld>
            <a:endParaRPr lang="en-US" dirty="0"/>
          </a:p>
        </p:txBody>
      </p:sp>
    </p:spTree>
    <p:extLst>
      <p:ext uri="{BB962C8B-B14F-4D97-AF65-F5344CB8AC3E}">
        <p14:creationId xmlns:p14="http://schemas.microsoft.com/office/powerpoint/2010/main" val="142174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19</a:t>
            </a:fld>
            <a:endParaRPr lang="en-US" dirty="0"/>
          </a:p>
        </p:txBody>
      </p:sp>
    </p:spTree>
    <p:extLst>
      <p:ext uri="{BB962C8B-B14F-4D97-AF65-F5344CB8AC3E}">
        <p14:creationId xmlns:p14="http://schemas.microsoft.com/office/powerpoint/2010/main" val="1895826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20</a:t>
            </a:fld>
            <a:endParaRPr lang="en-US" dirty="0"/>
          </a:p>
        </p:txBody>
      </p:sp>
    </p:spTree>
    <p:extLst>
      <p:ext uri="{BB962C8B-B14F-4D97-AF65-F5344CB8AC3E}">
        <p14:creationId xmlns:p14="http://schemas.microsoft.com/office/powerpoint/2010/main" val="1817710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21</a:t>
            </a:fld>
            <a:endParaRPr lang="en-US" dirty="0"/>
          </a:p>
        </p:txBody>
      </p:sp>
    </p:spTree>
    <p:extLst>
      <p:ext uri="{BB962C8B-B14F-4D97-AF65-F5344CB8AC3E}">
        <p14:creationId xmlns:p14="http://schemas.microsoft.com/office/powerpoint/2010/main" val="180681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22</a:t>
            </a:fld>
            <a:endParaRPr lang="en-US" dirty="0"/>
          </a:p>
        </p:txBody>
      </p:sp>
    </p:spTree>
    <p:extLst>
      <p:ext uri="{BB962C8B-B14F-4D97-AF65-F5344CB8AC3E}">
        <p14:creationId xmlns:p14="http://schemas.microsoft.com/office/powerpoint/2010/main" val="2830386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41425"/>
            <a:ext cx="5956300" cy="33512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a:t>
            </a:fld>
            <a:endParaRPr lang="en-US" dirty="0"/>
          </a:p>
        </p:txBody>
      </p:sp>
    </p:spTree>
    <p:extLst>
      <p:ext uri="{BB962C8B-B14F-4D97-AF65-F5344CB8AC3E}">
        <p14:creationId xmlns:p14="http://schemas.microsoft.com/office/powerpoint/2010/main" val="1921783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23</a:t>
            </a:fld>
            <a:endParaRPr lang="en-US" dirty="0"/>
          </a:p>
        </p:txBody>
      </p:sp>
    </p:spTree>
    <p:extLst>
      <p:ext uri="{BB962C8B-B14F-4D97-AF65-F5344CB8AC3E}">
        <p14:creationId xmlns:p14="http://schemas.microsoft.com/office/powerpoint/2010/main" val="3801366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24</a:t>
            </a:fld>
            <a:endParaRPr lang="en-US" dirty="0"/>
          </a:p>
        </p:txBody>
      </p:sp>
    </p:spTree>
    <p:extLst>
      <p:ext uri="{BB962C8B-B14F-4D97-AF65-F5344CB8AC3E}">
        <p14:creationId xmlns:p14="http://schemas.microsoft.com/office/powerpoint/2010/main" val="91969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25</a:t>
            </a:fld>
            <a:endParaRPr lang="en-US" dirty="0"/>
          </a:p>
        </p:txBody>
      </p:sp>
    </p:spTree>
    <p:extLst>
      <p:ext uri="{BB962C8B-B14F-4D97-AF65-F5344CB8AC3E}">
        <p14:creationId xmlns:p14="http://schemas.microsoft.com/office/powerpoint/2010/main" val="53974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26</a:t>
            </a:fld>
            <a:endParaRPr lang="en-US" dirty="0"/>
          </a:p>
        </p:txBody>
      </p:sp>
    </p:spTree>
    <p:extLst>
      <p:ext uri="{BB962C8B-B14F-4D97-AF65-F5344CB8AC3E}">
        <p14:creationId xmlns:p14="http://schemas.microsoft.com/office/powerpoint/2010/main" val="107195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27</a:t>
            </a:fld>
            <a:endParaRPr lang="en-US" dirty="0"/>
          </a:p>
        </p:txBody>
      </p:sp>
    </p:spTree>
    <p:extLst>
      <p:ext uri="{BB962C8B-B14F-4D97-AF65-F5344CB8AC3E}">
        <p14:creationId xmlns:p14="http://schemas.microsoft.com/office/powerpoint/2010/main" val="2661981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41425"/>
            <a:ext cx="5956300" cy="33512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28</a:t>
            </a:fld>
            <a:endParaRPr lang="en-US" dirty="0"/>
          </a:p>
        </p:txBody>
      </p:sp>
    </p:spTree>
    <p:extLst>
      <p:ext uri="{BB962C8B-B14F-4D97-AF65-F5344CB8AC3E}">
        <p14:creationId xmlns:p14="http://schemas.microsoft.com/office/powerpoint/2010/main" val="1839087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41425"/>
            <a:ext cx="5956300" cy="33512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29</a:t>
            </a:fld>
            <a:endParaRPr lang="en-US" dirty="0"/>
          </a:p>
        </p:txBody>
      </p:sp>
    </p:spTree>
    <p:extLst>
      <p:ext uri="{BB962C8B-B14F-4D97-AF65-F5344CB8AC3E}">
        <p14:creationId xmlns:p14="http://schemas.microsoft.com/office/powerpoint/2010/main" val="1266710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30</a:t>
            </a:fld>
            <a:endParaRPr lang="en-US" dirty="0"/>
          </a:p>
        </p:txBody>
      </p:sp>
    </p:spTree>
    <p:extLst>
      <p:ext uri="{BB962C8B-B14F-4D97-AF65-F5344CB8AC3E}">
        <p14:creationId xmlns:p14="http://schemas.microsoft.com/office/powerpoint/2010/main" val="3682449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31</a:t>
            </a:fld>
            <a:endParaRPr lang="en-US" dirty="0"/>
          </a:p>
        </p:txBody>
      </p:sp>
    </p:spTree>
    <p:extLst>
      <p:ext uri="{BB962C8B-B14F-4D97-AF65-F5344CB8AC3E}">
        <p14:creationId xmlns:p14="http://schemas.microsoft.com/office/powerpoint/2010/main" val="1526104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32</a:t>
            </a:fld>
            <a:endParaRPr lang="en-US" dirty="0"/>
          </a:p>
        </p:txBody>
      </p:sp>
    </p:spTree>
    <p:extLst>
      <p:ext uri="{BB962C8B-B14F-4D97-AF65-F5344CB8AC3E}">
        <p14:creationId xmlns:p14="http://schemas.microsoft.com/office/powerpoint/2010/main" val="70648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3</a:t>
            </a:fld>
            <a:endParaRPr lang="en-US" dirty="0"/>
          </a:p>
        </p:txBody>
      </p:sp>
    </p:spTree>
    <p:extLst>
      <p:ext uri="{BB962C8B-B14F-4D97-AF65-F5344CB8AC3E}">
        <p14:creationId xmlns:p14="http://schemas.microsoft.com/office/powerpoint/2010/main" val="2227890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41425"/>
            <a:ext cx="5956300" cy="33512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33</a:t>
            </a:fld>
            <a:endParaRPr lang="en-US" dirty="0"/>
          </a:p>
        </p:txBody>
      </p:sp>
    </p:spTree>
    <p:extLst>
      <p:ext uri="{BB962C8B-B14F-4D97-AF65-F5344CB8AC3E}">
        <p14:creationId xmlns:p14="http://schemas.microsoft.com/office/powerpoint/2010/main" val="21252538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34</a:t>
            </a:fld>
            <a:endParaRPr lang="en-US" dirty="0"/>
          </a:p>
        </p:txBody>
      </p:sp>
    </p:spTree>
    <p:extLst>
      <p:ext uri="{BB962C8B-B14F-4D97-AF65-F5344CB8AC3E}">
        <p14:creationId xmlns:p14="http://schemas.microsoft.com/office/powerpoint/2010/main" val="32165271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35</a:t>
            </a:fld>
            <a:endParaRPr lang="en-US" dirty="0"/>
          </a:p>
        </p:txBody>
      </p:sp>
    </p:spTree>
    <p:extLst>
      <p:ext uri="{BB962C8B-B14F-4D97-AF65-F5344CB8AC3E}">
        <p14:creationId xmlns:p14="http://schemas.microsoft.com/office/powerpoint/2010/main" val="1271496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36</a:t>
            </a:fld>
            <a:endParaRPr lang="en-US" dirty="0"/>
          </a:p>
        </p:txBody>
      </p:sp>
    </p:spTree>
    <p:extLst>
      <p:ext uri="{BB962C8B-B14F-4D97-AF65-F5344CB8AC3E}">
        <p14:creationId xmlns:p14="http://schemas.microsoft.com/office/powerpoint/2010/main" val="913249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37</a:t>
            </a:fld>
            <a:endParaRPr lang="en-US" dirty="0"/>
          </a:p>
        </p:txBody>
      </p:sp>
    </p:spTree>
    <p:extLst>
      <p:ext uri="{BB962C8B-B14F-4D97-AF65-F5344CB8AC3E}">
        <p14:creationId xmlns:p14="http://schemas.microsoft.com/office/powerpoint/2010/main" val="310966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38</a:t>
            </a:fld>
            <a:endParaRPr lang="en-US" dirty="0"/>
          </a:p>
        </p:txBody>
      </p:sp>
    </p:spTree>
    <p:extLst>
      <p:ext uri="{BB962C8B-B14F-4D97-AF65-F5344CB8AC3E}">
        <p14:creationId xmlns:p14="http://schemas.microsoft.com/office/powerpoint/2010/main" val="2872097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39</a:t>
            </a:fld>
            <a:endParaRPr lang="en-US" dirty="0"/>
          </a:p>
        </p:txBody>
      </p:sp>
    </p:spTree>
    <p:extLst>
      <p:ext uri="{BB962C8B-B14F-4D97-AF65-F5344CB8AC3E}">
        <p14:creationId xmlns:p14="http://schemas.microsoft.com/office/powerpoint/2010/main" val="36826147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40</a:t>
            </a:fld>
            <a:endParaRPr lang="en-US" dirty="0"/>
          </a:p>
        </p:txBody>
      </p:sp>
    </p:spTree>
    <p:extLst>
      <p:ext uri="{BB962C8B-B14F-4D97-AF65-F5344CB8AC3E}">
        <p14:creationId xmlns:p14="http://schemas.microsoft.com/office/powerpoint/2010/main" val="697937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41</a:t>
            </a:fld>
            <a:endParaRPr lang="en-US" dirty="0"/>
          </a:p>
        </p:txBody>
      </p:sp>
    </p:spTree>
    <p:extLst>
      <p:ext uri="{BB962C8B-B14F-4D97-AF65-F5344CB8AC3E}">
        <p14:creationId xmlns:p14="http://schemas.microsoft.com/office/powerpoint/2010/main" val="1649927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42</a:t>
            </a:fld>
            <a:endParaRPr lang="en-US" dirty="0"/>
          </a:p>
        </p:txBody>
      </p:sp>
    </p:spTree>
    <p:extLst>
      <p:ext uri="{BB962C8B-B14F-4D97-AF65-F5344CB8AC3E}">
        <p14:creationId xmlns:p14="http://schemas.microsoft.com/office/powerpoint/2010/main" val="2139825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4</a:t>
            </a:fld>
            <a:endParaRPr lang="en-US" dirty="0"/>
          </a:p>
        </p:txBody>
      </p:sp>
    </p:spTree>
    <p:extLst>
      <p:ext uri="{BB962C8B-B14F-4D97-AF65-F5344CB8AC3E}">
        <p14:creationId xmlns:p14="http://schemas.microsoft.com/office/powerpoint/2010/main" val="22623844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43</a:t>
            </a:fld>
            <a:endParaRPr lang="en-US" dirty="0"/>
          </a:p>
        </p:txBody>
      </p:sp>
    </p:spTree>
    <p:extLst>
      <p:ext uri="{BB962C8B-B14F-4D97-AF65-F5344CB8AC3E}">
        <p14:creationId xmlns:p14="http://schemas.microsoft.com/office/powerpoint/2010/main" val="23975689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41425"/>
            <a:ext cx="5956300" cy="33512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44</a:t>
            </a:fld>
            <a:endParaRPr lang="en-US" dirty="0"/>
          </a:p>
        </p:txBody>
      </p:sp>
    </p:spTree>
    <p:extLst>
      <p:ext uri="{BB962C8B-B14F-4D97-AF65-F5344CB8AC3E}">
        <p14:creationId xmlns:p14="http://schemas.microsoft.com/office/powerpoint/2010/main" val="26755919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41425"/>
            <a:ext cx="5956300" cy="33512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45</a:t>
            </a:fld>
            <a:endParaRPr lang="en-US" dirty="0"/>
          </a:p>
        </p:txBody>
      </p:sp>
    </p:spTree>
    <p:extLst>
      <p:ext uri="{BB962C8B-B14F-4D97-AF65-F5344CB8AC3E}">
        <p14:creationId xmlns:p14="http://schemas.microsoft.com/office/powerpoint/2010/main" val="5450049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46</a:t>
            </a:fld>
            <a:endParaRPr lang="en-US" dirty="0"/>
          </a:p>
        </p:txBody>
      </p:sp>
    </p:spTree>
    <p:extLst>
      <p:ext uri="{BB962C8B-B14F-4D97-AF65-F5344CB8AC3E}">
        <p14:creationId xmlns:p14="http://schemas.microsoft.com/office/powerpoint/2010/main" val="2313856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47</a:t>
            </a:fld>
            <a:endParaRPr lang="en-US" dirty="0"/>
          </a:p>
        </p:txBody>
      </p:sp>
    </p:spTree>
    <p:extLst>
      <p:ext uri="{BB962C8B-B14F-4D97-AF65-F5344CB8AC3E}">
        <p14:creationId xmlns:p14="http://schemas.microsoft.com/office/powerpoint/2010/main" val="36971890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48</a:t>
            </a:fld>
            <a:endParaRPr lang="en-US" dirty="0"/>
          </a:p>
        </p:txBody>
      </p:sp>
    </p:spTree>
    <p:extLst>
      <p:ext uri="{BB962C8B-B14F-4D97-AF65-F5344CB8AC3E}">
        <p14:creationId xmlns:p14="http://schemas.microsoft.com/office/powerpoint/2010/main" val="1390447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41425"/>
            <a:ext cx="5956300" cy="33512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49</a:t>
            </a:fld>
            <a:endParaRPr lang="en-US" dirty="0"/>
          </a:p>
        </p:txBody>
      </p:sp>
    </p:spTree>
    <p:extLst>
      <p:ext uri="{BB962C8B-B14F-4D97-AF65-F5344CB8AC3E}">
        <p14:creationId xmlns:p14="http://schemas.microsoft.com/office/powerpoint/2010/main" val="6967978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50</a:t>
            </a:fld>
            <a:endParaRPr lang="en-US" dirty="0"/>
          </a:p>
        </p:txBody>
      </p:sp>
    </p:spTree>
    <p:extLst>
      <p:ext uri="{BB962C8B-B14F-4D97-AF65-F5344CB8AC3E}">
        <p14:creationId xmlns:p14="http://schemas.microsoft.com/office/powerpoint/2010/main" val="416799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51</a:t>
            </a:fld>
            <a:endParaRPr lang="en-US" dirty="0"/>
          </a:p>
        </p:txBody>
      </p:sp>
    </p:spTree>
    <p:extLst>
      <p:ext uri="{BB962C8B-B14F-4D97-AF65-F5344CB8AC3E}">
        <p14:creationId xmlns:p14="http://schemas.microsoft.com/office/powerpoint/2010/main" val="2349031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52</a:t>
            </a:fld>
            <a:endParaRPr lang="en-US" dirty="0"/>
          </a:p>
        </p:txBody>
      </p:sp>
    </p:spTree>
    <p:extLst>
      <p:ext uri="{BB962C8B-B14F-4D97-AF65-F5344CB8AC3E}">
        <p14:creationId xmlns:p14="http://schemas.microsoft.com/office/powerpoint/2010/main" val="246124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5</a:t>
            </a:fld>
            <a:endParaRPr lang="en-US" dirty="0"/>
          </a:p>
        </p:txBody>
      </p:sp>
    </p:spTree>
    <p:extLst>
      <p:ext uri="{BB962C8B-B14F-4D97-AF65-F5344CB8AC3E}">
        <p14:creationId xmlns:p14="http://schemas.microsoft.com/office/powerpoint/2010/main" val="28205630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53</a:t>
            </a:fld>
            <a:endParaRPr lang="en-US" dirty="0"/>
          </a:p>
        </p:txBody>
      </p:sp>
    </p:spTree>
    <p:extLst>
      <p:ext uri="{BB962C8B-B14F-4D97-AF65-F5344CB8AC3E}">
        <p14:creationId xmlns:p14="http://schemas.microsoft.com/office/powerpoint/2010/main" val="37660055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54</a:t>
            </a:fld>
            <a:endParaRPr lang="en-US" dirty="0"/>
          </a:p>
        </p:txBody>
      </p:sp>
    </p:spTree>
    <p:extLst>
      <p:ext uri="{BB962C8B-B14F-4D97-AF65-F5344CB8AC3E}">
        <p14:creationId xmlns:p14="http://schemas.microsoft.com/office/powerpoint/2010/main" val="33490617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55</a:t>
            </a:fld>
            <a:endParaRPr lang="en-US" dirty="0"/>
          </a:p>
        </p:txBody>
      </p:sp>
    </p:spTree>
    <p:extLst>
      <p:ext uri="{BB962C8B-B14F-4D97-AF65-F5344CB8AC3E}">
        <p14:creationId xmlns:p14="http://schemas.microsoft.com/office/powerpoint/2010/main" val="506416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56</a:t>
            </a:fld>
            <a:endParaRPr lang="en-US" dirty="0"/>
          </a:p>
        </p:txBody>
      </p:sp>
    </p:spTree>
    <p:extLst>
      <p:ext uri="{BB962C8B-B14F-4D97-AF65-F5344CB8AC3E}">
        <p14:creationId xmlns:p14="http://schemas.microsoft.com/office/powerpoint/2010/main" val="1747039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57</a:t>
            </a:fld>
            <a:endParaRPr lang="en-US" dirty="0"/>
          </a:p>
        </p:txBody>
      </p:sp>
    </p:spTree>
    <p:extLst>
      <p:ext uri="{BB962C8B-B14F-4D97-AF65-F5344CB8AC3E}">
        <p14:creationId xmlns:p14="http://schemas.microsoft.com/office/powerpoint/2010/main" val="1092996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58</a:t>
            </a:fld>
            <a:endParaRPr lang="en-US" dirty="0"/>
          </a:p>
        </p:txBody>
      </p:sp>
    </p:spTree>
    <p:extLst>
      <p:ext uri="{BB962C8B-B14F-4D97-AF65-F5344CB8AC3E}">
        <p14:creationId xmlns:p14="http://schemas.microsoft.com/office/powerpoint/2010/main" val="27583890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59</a:t>
            </a:fld>
            <a:endParaRPr lang="en-US" dirty="0"/>
          </a:p>
        </p:txBody>
      </p:sp>
    </p:spTree>
    <p:extLst>
      <p:ext uri="{BB962C8B-B14F-4D97-AF65-F5344CB8AC3E}">
        <p14:creationId xmlns:p14="http://schemas.microsoft.com/office/powerpoint/2010/main" val="2403756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60</a:t>
            </a:fld>
            <a:endParaRPr lang="en-US" dirty="0"/>
          </a:p>
        </p:txBody>
      </p:sp>
    </p:spTree>
    <p:extLst>
      <p:ext uri="{BB962C8B-B14F-4D97-AF65-F5344CB8AC3E}">
        <p14:creationId xmlns:p14="http://schemas.microsoft.com/office/powerpoint/2010/main" val="3122064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6</a:t>
            </a:fld>
            <a:endParaRPr lang="en-US" dirty="0"/>
          </a:p>
        </p:txBody>
      </p:sp>
    </p:spTree>
    <p:extLst>
      <p:ext uri="{BB962C8B-B14F-4D97-AF65-F5344CB8AC3E}">
        <p14:creationId xmlns:p14="http://schemas.microsoft.com/office/powerpoint/2010/main" val="2133052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7</a:t>
            </a:fld>
            <a:endParaRPr lang="en-US" dirty="0"/>
          </a:p>
        </p:txBody>
      </p:sp>
    </p:spTree>
    <p:extLst>
      <p:ext uri="{BB962C8B-B14F-4D97-AF65-F5344CB8AC3E}">
        <p14:creationId xmlns:p14="http://schemas.microsoft.com/office/powerpoint/2010/main" val="1610658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41425"/>
            <a:ext cx="5956300" cy="33512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8</a:t>
            </a:fld>
            <a:endParaRPr lang="en-US" dirty="0"/>
          </a:p>
        </p:txBody>
      </p:sp>
    </p:spTree>
    <p:extLst>
      <p:ext uri="{BB962C8B-B14F-4D97-AF65-F5344CB8AC3E}">
        <p14:creationId xmlns:p14="http://schemas.microsoft.com/office/powerpoint/2010/main" val="754581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1241425"/>
            <a:ext cx="5956300" cy="33512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3F15BC-4AA1-41C4-8C26-91A7E3BB93DC}" type="slidenum">
              <a:rPr lang="en-US" smtClean="0"/>
              <a:t>12</a:t>
            </a:fld>
            <a:endParaRPr lang="en-US" dirty="0"/>
          </a:p>
        </p:txBody>
      </p:sp>
    </p:spTree>
    <p:extLst>
      <p:ext uri="{BB962C8B-B14F-4D97-AF65-F5344CB8AC3E}">
        <p14:creationId xmlns:p14="http://schemas.microsoft.com/office/powerpoint/2010/main" val="3971291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01/07/2021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01/07/2021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01/07/2021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01/07/2021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01/07/2021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01/07/2021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01/07/2021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01/07/2021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01/07/2021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01/07/2021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01/07/2021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slide" Target="slide9.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slide" Target="slide5.xml"/><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slide" Target="slide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slide" Target="slide5.xml"/><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slide" Target="slide11.xml"/><Relationship Id="rId4" Type="http://schemas.openxmlformats.org/officeDocument/2006/relationships/slide" Target="slide5.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5.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5.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5.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5.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5.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5.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5.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5.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slide" Target="slide11.xml"/><Relationship Id="rId4" Type="http://schemas.openxmlformats.org/officeDocument/2006/relationships/slide" Target="slide5.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slide" Target="slide11.xml"/><Relationship Id="rId4" Type="http://schemas.openxmlformats.org/officeDocument/2006/relationships/slide" Target="slide5.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slide" Target="slide9.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slide" Target="slide6.xml"/><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slide" Target="slide9.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slide" Target="slide6.xml"/><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slide" Target="slide6.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slide" Target="slide11.xml"/><Relationship Id="rId4" Type="http://schemas.openxmlformats.org/officeDocument/2006/relationships/slide" Target="slide6.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slide" Target="slide11.xml"/><Relationship Id="rId4" Type="http://schemas.openxmlformats.org/officeDocument/2006/relationships/slide" Target="slide6.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slide" Target="slide9.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slide" Target="slide7.xml"/><Relationship Id="rId5" Type="http://schemas.openxmlformats.org/officeDocument/2006/relationships/image" Target="../media/image78.png"/><Relationship Id="rId10" Type="http://schemas.openxmlformats.org/officeDocument/2006/relationships/image" Target="../media/image82.png"/><Relationship Id="rId4" Type="http://schemas.openxmlformats.org/officeDocument/2006/relationships/image" Target="../media/image77.png"/><Relationship Id="rId9" Type="http://schemas.openxmlformats.org/officeDocument/2006/relationships/image" Target="../media/image3.png"/></Relationships>
</file>

<file path=ppt/slides/_rels/slide4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7.png"/><Relationship Id="rId7" Type="http://schemas.openxmlformats.org/officeDocument/2006/relationships/image" Target="../media/image86.png"/><Relationship Id="rId12" Type="http://schemas.openxmlformats.org/officeDocument/2006/relationships/slide" Target="slide9.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slide" Target="slide7.xml"/><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slide" Target="slide11.xml"/><Relationship Id="rId4" Type="http://schemas.openxmlformats.org/officeDocument/2006/relationships/slide" Target="slide7.xml"/></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slide" Target="slide27.xml"/><Relationship Id="rId4" Type="http://schemas.openxmlformats.org/officeDocument/2006/relationships/slide" Target="slide26.xml"/></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7.xml"/><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7.xml"/><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7.xml"/><Relationship Id="rId4"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7.xml"/><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7.xml"/><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7.xml"/><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7.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7.xml"/><Relationship Id="rId4" Type="http://schemas.openxmlformats.org/officeDocument/2006/relationships/image" Target="../media/image104.png"/></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slide" Target="slide11.xml"/><Relationship Id="rId4" Type="http://schemas.openxmlformats.org/officeDocument/2006/relationships/slide" Target="slide7.xml"/></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slide" Target="slide11.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41.xml"/><Relationship Id="rId5" Type="http://schemas.openxmlformats.org/officeDocument/2006/relationships/slide" Target="slide37.xml"/><Relationship Id="rId4" Type="http://schemas.openxmlformats.org/officeDocument/2006/relationships/slide" Target="slide42.xml"/></Relationships>
</file>

<file path=ppt/slides/_rels/slide60.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slide" Target="slide59.xml"/><Relationship Id="rId4" Type="http://schemas.openxmlformats.org/officeDocument/2006/relationships/slide" Target="slide58.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 xmlns:a16="http://schemas.microsoft.com/office/drawing/2014/main" id="{493D4EDA-58E0-40CC-B3CA-14CDEB349D2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 xmlns:a16="http://schemas.microsoft.com/office/drawing/2014/main" id="{AA9EB0BC-A85E-4C26-B355-5DFCEF6CCB4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 xmlns:a16="http://schemas.microsoft.com/office/drawing/2014/main" id="{3643E56B-BD42-413D-B17D-7958270F5DE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 xmlns:a16="http://schemas.microsoft.com/office/drawing/2014/main" id="{96C04F74-9467-4FA5-95DC-8D481A29740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 xmlns:a16="http://schemas.microsoft.com/office/drawing/2014/main" id="{D73DE1C3-5C37-42E9-A3F0-256F1938327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 xmlns:a16="http://schemas.microsoft.com/office/drawing/2014/main" id="{4A2E7EC3-E07C-46CE-9B25-41865A506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Customer analysis</a:t>
            </a:r>
          </a:p>
        </p:txBody>
      </p:sp>
      <p:sp>
        <p:nvSpPr>
          <p:cNvPr id="3" name="Subtitle 2">
            <a:extLst>
              <a:ext uri="{FF2B5EF4-FFF2-40B4-BE49-F238E27FC236}">
                <a16:creationId xmlns=""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smtClean="0">
                <a:solidFill>
                  <a:srgbClr val="7CEBFF"/>
                </a:solidFill>
              </a:rPr>
              <a:t>income prediction result</a:t>
            </a:r>
            <a:endParaRPr lang="en-US" dirty="0">
              <a:solidFill>
                <a:srgbClr val="7CEBFF"/>
              </a:solidFill>
            </a:endParaRPr>
          </a:p>
        </p:txBody>
      </p:sp>
      <p:sp>
        <p:nvSpPr>
          <p:cNvPr id="11" name="Subtitle 2">
            <a:extLst>
              <a:ext uri="{FF2B5EF4-FFF2-40B4-BE49-F238E27FC236}">
                <a16:creationId xmlns:a16="http://schemas.microsoft.com/office/drawing/2014/main" xmlns="" id="{48B6CF59-4E5B-494D-A2F7-97ADD01E6497}"/>
              </a:ext>
            </a:extLst>
          </p:cNvPr>
          <p:cNvSpPr txBox="1">
            <a:spLocks/>
          </p:cNvSpPr>
          <p:nvPr/>
        </p:nvSpPr>
        <p:spPr>
          <a:xfrm>
            <a:off x="581191" y="5891003"/>
            <a:ext cx="10993546" cy="469754"/>
          </a:xfrm>
          <a:prstGeom prst="rect">
            <a:avLst/>
          </a:prstGeom>
        </p:spPr>
        <p:txBody>
          <a:bodyPr vert="horz" lIns="91440" tIns="45720" rIns="91440" bIns="45720" rtlCol="0" anchor="t">
            <a:normAutofit fontScale="70000" lnSpcReduction="2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r"/>
            <a:r>
              <a:rPr lang="en-US" dirty="0" smtClean="0">
                <a:solidFill>
                  <a:schemeClr val="bg2">
                    <a:lumMod val="75000"/>
                  </a:schemeClr>
                </a:solidFill>
              </a:rPr>
              <a:t> </a:t>
            </a:r>
          </a:p>
          <a:p>
            <a:pPr algn="r"/>
            <a:r>
              <a:rPr lang="en-US" dirty="0" smtClean="0">
                <a:solidFill>
                  <a:schemeClr val="bg2">
                    <a:lumMod val="75000"/>
                  </a:schemeClr>
                </a:solidFill>
              </a:rPr>
              <a:t>01 July 2021</a:t>
            </a:r>
            <a:endParaRPr lang="en-US" dirty="0">
              <a:solidFill>
                <a:schemeClr val="bg2">
                  <a:lumMod val="75000"/>
                </a:schemeClr>
              </a:solidFill>
            </a:endParaRPr>
          </a:p>
        </p:txBody>
      </p:sp>
    </p:spTree>
    <p:extLst>
      <p:ext uri="{BB962C8B-B14F-4D97-AF65-F5344CB8AC3E}">
        <p14:creationId xmlns:p14="http://schemas.microsoft.com/office/powerpoint/2010/main" val="14877007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read the result:</a:t>
            </a:r>
            <a:br>
              <a:rPr lang="en-US" dirty="0" smtClean="0"/>
            </a:br>
            <a:r>
              <a:rPr lang="en-US" sz="1400" dirty="0" smtClean="0">
                <a:solidFill>
                  <a:srgbClr val="FFC000"/>
                </a:solidFill>
              </a:rPr>
              <a:t>joint Distribution plot on predicted fee income &amp; margin income</a:t>
            </a:r>
            <a:endParaRPr lang="en-US" dirty="0">
              <a:solidFill>
                <a:srgbClr val="FFC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 y="1828800"/>
            <a:ext cx="5029200" cy="5029200"/>
          </a:xfrm>
          <a:prstGeom prst="rect">
            <a:avLst/>
          </a:prstGeom>
        </p:spPr>
      </p:pic>
      <p:sp>
        <p:nvSpPr>
          <p:cNvPr id="3" name="Rectangle 2"/>
          <p:cNvSpPr/>
          <p:nvPr/>
        </p:nvSpPr>
        <p:spPr>
          <a:xfrm>
            <a:off x="1031846" y="2088861"/>
            <a:ext cx="3800213" cy="793166"/>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56558" y="2936147"/>
            <a:ext cx="914399" cy="3607265"/>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159228" y="2290194"/>
            <a:ext cx="365760" cy="36576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1</a:t>
            </a:r>
            <a:endParaRPr lang="en-US" dirty="0">
              <a:solidFill>
                <a:srgbClr val="FF0000"/>
              </a:solidFill>
            </a:endParaRPr>
          </a:p>
        </p:txBody>
      </p:sp>
      <p:sp>
        <p:nvSpPr>
          <p:cNvPr id="9" name="Rectangle 8"/>
          <p:cNvSpPr/>
          <p:nvPr/>
        </p:nvSpPr>
        <p:spPr>
          <a:xfrm>
            <a:off x="654341" y="2936147"/>
            <a:ext cx="4041652" cy="3921853"/>
          </a:xfrm>
          <a:prstGeom prst="rect">
            <a:avLst/>
          </a:prstGeom>
          <a:no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15432" y="2994870"/>
            <a:ext cx="365760" cy="365760"/>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B050"/>
                </a:solidFill>
              </a:rPr>
              <a:t>2</a:t>
            </a:r>
            <a:endParaRPr lang="en-US" dirty="0">
              <a:solidFill>
                <a:srgbClr val="00B050"/>
              </a:solidFill>
            </a:endParaRPr>
          </a:p>
        </p:txBody>
      </p:sp>
      <mc:AlternateContent xmlns:mc="http://schemas.openxmlformats.org/markup-compatibility/2006" xmlns:a14="http://schemas.microsoft.com/office/drawing/2010/main">
        <mc:Choice Requires="a14">
          <p:sp>
            <p:nvSpPr>
              <p:cNvPr id="13" name="Rectangle 12"/>
              <p:cNvSpPr/>
              <p:nvPr/>
            </p:nvSpPr>
            <p:spPr>
              <a:xfrm>
                <a:off x="6165922" y="2119280"/>
                <a:ext cx="4539171" cy="2031325"/>
              </a:xfrm>
              <a:prstGeom prst="rect">
                <a:avLst/>
              </a:prstGeom>
            </p:spPr>
            <p:txBody>
              <a:bodyPr wrap="square">
                <a:spAutoFit/>
              </a:bodyPr>
              <a:lstStyle/>
              <a:p>
                <a:pPr lvl="0"/>
                <a:r>
                  <a:rPr lang="en-US" sz="1400" dirty="0" smtClean="0">
                    <a:solidFill>
                      <a:srgbClr val="FF0000"/>
                    </a:solidFill>
                  </a:rPr>
                  <a:t>The two marginal distribution plots describe how likely two quantities take on two sets of possible values. </a:t>
                </a:r>
              </a:p>
              <a:p>
                <a:pPr lvl="0"/>
                <a:r>
                  <a:rPr lang="en-US" sz="1400" dirty="0" smtClean="0">
                    <a:solidFill>
                      <a:srgbClr val="FF0000"/>
                    </a:solidFill>
                  </a:rPr>
                  <a:t>Technically speaking, it measures two probabilities:</a:t>
                </a:r>
              </a:p>
              <a:p>
                <a:pPr lvl="0"/>
                <a:endParaRPr lang="en-US" sz="1400" dirty="0">
                  <a:solidFill>
                    <a:srgbClr val="FF0000"/>
                  </a:solidFill>
                </a:endParaRPr>
              </a:p>
              <a:p>
                <a:pPr lvl="0"/>
                <a14:m>
                  <m:oMath xmlns:m="http://schemas.openxmlformats.org/officeDocument/2006/math">
                    <m:r>
                      <a:rPr lang="en-US" sz="1400" b="0" i="1" smtClean="0">
                        <a:solidFill>
                          <a:schemeClr val="tx1"/>
                        </a:solidFill>
                        <a:latin typeface="Cambria Math" panose="02040503050406030204" pitchFamily="18" charset="0"/>
                      </a:rPr>
                      <m:t>𝑃</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𝐸</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𝐼</m:t>
                        </m:r>
                      </m:e>
                    </m:d>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𝑎</m:t>
                    </m:r>
                    <m:r>
                      <a:rPr lang="en-US" sz="1400" b="0" i="1" smtClean="0">
                        <a:solidFill>
                          <a:schemeClr val="tx1"/>
                        </a:solidFill>
                        <a:latin typeface="Cambria Math" panose="02040503050406030204" pitchFamily="18" charset="0"/>
                      </a:rPr>
                      <m:t>]; </m:t>
                    </m:r>
                    <m:r>
                      <a:rPr lang="en-US" sz="1400" b="0" i="1" smtClean="0">
                        <a:solidFill>
                          <a:srgbClr val="FF0000"/>
                        </a:solidFill>
                        <a:latin typeface="Cambria Math" panose="02040503050406030204" pitchFamily="18" charset="0"/>
                      </a:rPr>
                      <m:t>𝑎𝑛𝑑</m:t>
                    </m:r>
                    <m:r>
                      <a:rPr lang="en-US" sz="1400" b="0" i="1" smtClean="0">
                        <a:solidFill>
                          <a:srgbClr val="FF0000"/>
                        </a:solidFill>
                        <a:latin typeface="Cambria Math" panose="02040503050406030204" pitchFamily="18" charset="0"/>
                      </a:rPr>
                      <m:t> </m:t>
                    </m:r>
                    <m:r>
                      <a:rPr lang="en-US" sz="1400" b="0" i="1" smtClean="0">
                        <a:solidFill>
                          <a:schemeClr val="tx1"/>
                        </a:solidFill>
                        <a:latin typeface="Cambria Math" panose="02040503050406030204" pitchFamily="18" charset="0"/>
                      </a:rPr>
                      <m:t>𝑃</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𝐸</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𝐹</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𝑏</m:t>
                    </m:r>
                    <m:r>
                      <a:rPr lang="en-US" sz="1400" b="0" i="1" smtClean="0">
                        <a:solidFill>
                          <a:schemeClr val="tx1"/>
                        </a:solidFill>
                        <a:latin typeface="Cambria Math" panose="02040503050406030204" pitchFamily="18" charset="0"/>
                      </a:rPr>
                      <m:t>]</m:t>
                    </m:r>
                  </m:oMath>
                </a14:m>
                <a:r>
                  <a:rPr lang="en-US" sz="1400" dirty="0" smtClean="0">
                    <a:solidFill>
                      <a:schemeClr val="tx1"/>
                    </a:solidFill>
                  </a:rPr>
                  <a:t> </a:t>
                </a:r>
                <a:r>
                  <a:rPr lang="en-US" sz="1400" dirty="0" smtClean="0">
                    <a:solidFill>
                      <a:srgbClr val="FF0000"/>
                    </a:solidFill>
                  </a:rPr>
                  <a:t>where </a:t>
                </a:r>
                <a14:m>
                  <m:oMath xmlns:m="http://schemas.openxmlformats.org/officeDocument/2006/math">
                    <m:r>
                      <m:rPr>
                        <m:sty m:val="p"/>
                      </m:rPr>
                      <a:rPr lang="en-US" sz="1400" b="0" i="0" smtClean="0">
                        <a:solidFill>
                          <a:srgbClr val="FF0000"/>
                        </a:solidFill>
                        <a:latin typeface="Cambria Math" panose="02040503050406030204" pitchFamily="18" charset="0"/>
                      </a:rPr>
                      <m:t>E</m:t>
                    </m:r>
                    <m:r>
                      <a:rPr lang="en-US" sz="1400" b="0" i="0" smtClean="0">
                        <a:solidFill>
                          <a:srgbClr val="FF0000"/>
                        </a:solidFill>
                        <a:latin typeface="Cambria Math" panose="02040503050406030204" pitchFamily="18" charset="0"/>
                      </a:rPr>
                      <m:t>(</m:t>
                    </m:r>
                    <m:r>
                      <a:rPr lang="en-US" sz="1400" b="0" i="1" smtClean="0">
                        <a:solidFill>
                          <a:srgbClr val="FF0000"/>
                        </a:solidFill>
                        <a:latin typeface="Cambria Math" panose="02040503050406030204" pitchFamily="18" charset="0"/>
                      </a:rPr>
                      <m:t>𝐼</m:t>
                    </m:r>
                    <m:r>
                      <a:rPr lang="en-US" sz="1400" b="0" i="1" smtClean="0">
                        <a:solidFill>
                          <a:srgbClr val="FF0000"/>
                        </a:solidFill>
                        <a:latin typeface="Cambria Math" panose="02040503050406030204" pitchFamily="18" charset="0"/>
                      </a:rPr>
                      <m:t>)</m:t>
                    </m:r>
                  </m:oMath>
                </a14:m>
                <a:r>
                  <a:rPr lang="en-US" sz="1400" dirty="0" smtClean="0">
                    <a:solidFill>
                      <a:srgbClr val="FF0000"/>
                    </a:solidFill>
                  </a:rPr>
                  <a:t> is expected interest income, </a:t>
                </a:r>
                <a14:m>
                  <m:oMath xmlns:m="http://schemas.openxmlformats.org/officeDocument/2006/math">
                    <m:r>
                      <m:rPr>
                        <m:sty m:val="p"/>
                      </m:rPr>
                      <a:rPr lang="en-US" sz="1400" b="0" i="0" smtClean="0">
                        <a:solidFill>
                          <a:srgbClr val="FF0000"/>
                        </a:solidFill>
                        <a:latin typeface="Cambria Math" panose="02040503050406030204" pitchFamily="18" charset="0"/>
                      </a:rPr>
                      <m:t>E</m:t>
                    </m:r>
                    <m:r>
                      <a:rPr lang="en-US" sz="1400" b="0" i="0" smtClean="0">
                        <a:solidFill>
                          <a:srgbClr val="FF0000"/>
                        </a:solidFill>
                        <a:latin typeface="Cambria Math" panose="02040503050406030204" pitchFamily="18" charset="0"/>
                      </a:rPr>
                      <m:t>(</m:t>
                    </m:r>
                    <m:r>
                      <a:rPr lang="en-US" sz="1400" b="0" i="1" smtClean="0">
                        <a:solidFill>
                          <a:srgbClr val="FF0000"/>
                        </a:solidFill>
                        <a:latin typeface="Cambria Math" panose="02040503050406030204" pitchFamily="18" charset="0"/>
                      </a:rPr>
                      <m:t>𝐹</m:t>
                    </m:r>
                    <m:r>
                      <a:rPr lang="en-US" sz="1400" b="0" i="1" smtClean="0">
                        <a:solidFill>
                          <a:srgbClr val="FF0000"/>
                        </a:solidFill>
                        <a:latin typeface="Cambria Math" panose="02040503050406030204" pitchFamily="18" charset="0"/>
                      </a:rPr>
                      <m:t>)</m:t>
                    </m:r>
                  </m:oMath>
                </a14:m>
                <a:r>
                  <a:rPr lang="en-US" sz="1400" dirty="0" smtClean="0">
                    <a:solidFill>
                      <a:srgbClr val="FF0000"/>
                    </a:solidFill>
                  </a:rPr>
                  <a:t> is expected monthly fee income. (</a:t>
                </a:r>
                <a:r>
                  <a:rPr lang="en-US" sz="1400" dirty="0" err="1" smtClean="0">
                    <a:solidFill>
                      <a:srgbClr val="FF0000"/>
                    </a:solidFill>
                  </a:rPr>
                  <a:t>a,b</a:t>
                </a:r>
                <a:r>
                  <a:rPr lang="en-US" sz="1400" dirty="0" smtClean="0">
                    <a:solidFill>
                      <a:srgbClr val="FF0000"/>
                    </a:solidFill>
                  </a:rPr>
                  <a:t>) is any pair of values</a:t>
                </a:r>
              </a:p>
            </p:txBody>
          </p:sp>
        </mc:Choice>
        <mc:Fallback xmlns="">
          <p:sp>
            <p:nvSpPr>
              <p:cNvPr id="13" name="Rectangle 12"/>
              <p:cNvSpPr>
                <a:spLocks noRot="1" noChangeAspect="1" noMove="1" noResize="1" noEditPoints="1" noAdjustHandles="1" noChangeArrowheads="1" noChangeShapeType="1" noTextEdit="1"/>
              </p:cNvSpPr>
              <p:nvPr/>
            </p:nvSpPr>
            <p:spPr>
              <a:xfrm>
                <a:off x="6165922" y="2119280"/>
                <a:ext cx="4539171" cy="2031325"/>
              </a:xfrm>
              <a:prstGeom prst="rect">
                <a:avLst/>
              </a:prstGeom>
              <a:blipFill rotWithShape="0">
                <a:blip r:embed="rId3"/>
                <a:stretch>
                  <a:fillRect l="-403" t="-601" r="-940" b="-21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6165067" y="4739779"/>
                <a:ext cx="4540026" cy="1600438"/>
              </a:xfrm>
              <a:prstGeom prst="rect">
                <a:avLst/>
              </a:prstGeom>
            </p:spPr>
            <p:txBody>
              <a:bodyPr wrap="square">
                <a:spAutoFit/>
              </a:bodyPr>
              <a:lstStyle/>
              <a:p>
                <a:pPr lvl="0"/>
                <a:r>
                  <a:rPr lang="en-US" sz="1400" dirty="0" smtClean="0">
                    <a:solidFill>
                      <a:srgbClr val="00B050"/>
                    </a:solidFill>
                  </a:rPr>
                  <a:t>The joint distribution plot illustrates how likely </a:t>
                </a:r>
                <a:r>
                  <a:rPr lang="en-US" sz="1400" u="sng" dirty="0" smtClean="0">
                    <a:solidFill>
                      <a:srgbClr val="00B050"/>
                    </a:solidFill>
                  </a:rPr>
                  <a:t>both</a:t>
                </a:r>
                <a:r>
                  <a:rPr lang="en-US" sz="1400" dirty="0" smtClean="0">
                    <a:solidFill>
                      <a:srgbClr val="00B050"/>
                    </a:solidFill>
                  </a:rPr>
                  <a:t> quantities take on a pair of values. </a:t>
                </a:r>
              </a:p>
              <a:p>
                <a:pPr lvl="0"/>
                <a:r>
                  <a:rPr lang="en-US" sz="1400" dirty="0" smtClean="0">
                    <a:solidFill>
                      <a:srgbClr val="00B050"/>
                    </a:solidFill>
                  </a:rPr>
                  <a:t>Technically speaking, it measures the probability:</a:t>
                </a:r>
              </a:p>
              <a:p>
                <a:pPr lvl="0"/>
                <a:endParaRPr lang="en-US" sz="1400" dirty="0">
                  <a:solidFill>
                    <a:srgbClr val="00B050"/>
                  </a:solidFill>
                </a:endParaRPr>
              </a:p>
              <a:p>
                <a14:m>
                  <m:oMath xmlns:m="http://schemas.openxmlformats.org/officeDocument/2006/math">
                    <m:r>
                      <a:rPr lang="en-US" sz="1400" b="0" i="1" smtClean="0">
                        <a:solidFill>
                          <a:schemeClr val="tx1"/>
                        </a:solidFill>
                        <a:latin typeface="Cambria Math" panose="02040503050406030204" pitchFamily="18" charset="0"/>
                      </a:rPr>
                      <m:t>𝑃</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𝐸</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𝐼</m:t>
                        </m:r>
                      </m:e>
                    </m:d>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𝑎</m:t>
                    </m:r>
                    <m:r>
                      <a:rPr lang="en-US" sz="1400" b="0" i="1" smtClean="0">
                        <a:solidFill>
                          <a:schemeClr val="tx1"/>
                        </a:solidFill>
                        <a:latin typeface="Cambria Math" panose="02040503050406030204" pitchFamily="18" charset="0"/>
                      </a:rPr>
                      <m:t>, </m:t>
                    </m:r>
                    <m:r>
                      <a:rPr lang="en-US" sz="1400" b="0" i="1" smtClean="0">
                        <a:solidFill>
                          <a:schemeClr val="tx1"/>
                        </a:solidFill>
                        <a:latin typeface="Cambria Math" panose="02040503050406030204" pitchFamily="18" charset="0"/>
                      </a:rPr>
                      <m:t>𝐸</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𝐹</m:t>
                        </m:r>
                      </m:e>
                    </m:d>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𝑏</m:t>
                    </m:r>
                    <m:r>
                      <a:rPr lang="en-US" sz="1400" b="0" i="1" smtClean="0">
                        <a:solidFill>
                          <a:schemeClr val="tx1"/>
                        </a:solidFill>
                        <a:latin typeface="Cambria Math" panose="02040503050406030204" pitchFamily="18" charset="0"/>
                      </a:rPr>
                      <m:t>]</m:t>
                    </m:r>
                  </m:oMath>
                </a14:m>
                <a:r>
                  <a:rPr lang="en-US" sz="1400" dirty="0" smtClean="0">
                    <a:solidFill>
                      <a:schemeClr val="tx1"/>
                    </a:solidFill>
                  </a:rPr>
                  <a:t> </a:t>
                </a:r>
                <a:r>
                  <a:rPr lang="en-US" sz="1400" dirty="0">
                    <a:solidFill>
                      <a:srgbClr val="00B050"/>
                    </a:solidFill>
                  </a:rPr>
                  <a:t>where </a:t>
                </a:r>
                <a14:m>
                  <m:oMath xmlns:m="http://schemas.openxmlformats.org/officeDocument/2006/math">
                    <m:r>
                      <m:rPr>
                        <m:sty m:val="p"/>
                      </m:rPr>
                      <a:rPr lang="en-US" sz="1400">
                        <a:solidFill>
                          <a:srgbClr val="00B050"/>
                        </a:solidFill>
                        <a:latin typeface="Cambria Math" panose="02040503050406030204" pitchFamily="18" charset="0"/>
                      </a:rPr>
                      <m:t>E</m:t>
                    </m:r>
                    <m:r>
                      <a:rPr lang="en-US" sz="1400">
                        <a:solidFill>
                          <a:srgbClr val="00B050"/>
                        </a:solidFill>
                        <a:latin typeface="Cambria Math" panose="02040503050406030204" pitchFamily="18" charset="0"/>
                      </a:rPr>
                      <m:t>(</m:t>
                    </m:r>
                    <m:r>
                      <a:rPr lang="en-US" sz="1400">
                        <a:solidFill>
                          <a:srgbClr val="00B050"/>
                        </a:solidFill>
                        <a:latin typeface="Cambria Math" panose="02040503050406030204" pitchFamily="18" charset="0"/>
                      </a:rPr>
                      <m:t>𝐼</m:t>
                    </m:r>
                    <m:r>
                      <a:rPr lang="en-US" sz="1400">
                        <a:solidFill>
                          <a:srgbClr val="00B050"/>
                        </a:solidFill>
                        <a:latin typeface="Cambria Math" panose="02040503050406030204" pitchFamily="18" charset="0"/>
                      </a:rPr>
                      <m:t>)</m:t>
                    </m:r>
                  </m:oMath>
                </a14:m>
                <a:r>
                  <a:rPr lang="en-US" sz="1400" dirty="0">
                    <a:solidFill>
                      <a:srgbClr val="00B050"/>
                    </a:solidFill>
                  </a:rPr>
                  <a:t> is expected </a:t>
                </a:r>
                <a:r>
                  <a:rPr lang="en-US" sz="1400" dirty="0" smtClean="0">
                    <a:solidFill>
                      <a:srgbClr val="00B050"/>
                    </a:solidFill>
                  </a:rPr>
                  <a:t>monthly interest </a:t>
                </a:r>
                <a:r>
                  <a:rPr lang="en-US" sz="1400" dirty="0">
                    <a:solidFill>
                      <a:srgbClr val="00B050"/>
                    </a:solidFill>
                  </a:rPr>
                  <a:t>income, </a:t>
                </a:r>
                <a14:m>
                  <m:oMath xmlns:m="http://schemas.openxmlformats.org/officeDocument/2006/math">
                    <m:r>
                      <m:rPr>
                        <m:sty m:val="p"/>
                      </m:rPr>
                      <a:rPr lang="en-US" sz="1400">
                        <a:solidFill>
                          <a:srgbClr val="00B050"/>
                        </a:solidFill>
                        <a:latin typeface="Cambria Math" panose="02040503050406030204" pitchFamily="18" charset="0"/>
                      </a:rPr>
                      <m:t>E</m:t>
                    </m:r>
                    <m:r>
                      <a:rPr lang="en-US" sz="1400">
                        <a:solidFill>
                          <a:srgbClr val="00B050"/>
                        </a:solidFill>
                        <a:latin typeface="Cambria Math" panose="02040503050406030204" pitchFamily="18" charset="0"/>
                      </a:rPr>
                      <m:t>(</m:t>
                    </m:r>
                    <m:r>
                      <a:rPr lang="en-US" sz="1400">
                        <a:solidFill>
                          <a:srgbClr val="00B050"/>
                        </a:solidFill>
                        <a:latin typeface="Cambria Math" panose="02040503050406030204" pitchFamily="18" charset="0"/>
                      </a:rPr>
                      <m:t>𝐹</m:t>
                    </m:r>
                    <m:r>
                      <a:rPr lang="en-US" sz="1400">
                        <a:solidFill>
                          <a:srgbClr val="00B050"/>
                        </a:solidFill>
                        <a:latin typeface="Cambria Math" panose="02040503050406030204" pitchFamily="18" charset="0"/>
                      </a:rPr>
                      <m:t>)</m:t>
                    </m:r>
                  </m:oMath>
                </a14:m>
                <a:r>
                  <a:rPr lang="en-US" sz="1400" dirty="0">
                    <a:solidFill>
                      <a:srgbClr val="00B050"/>
                    </a:solidFill>
                  </a:rPr>
                  <a:t> is expected fee income. (</a:t>
                </a:r>
                <a:r>
                  <a:rPr lang="en-US" sz="1400" dirty="0" err="1">
                    <a:solidFill>
                      <a:srgbClr val="00B050"/>
                    </a:solidFill>
                  </a:rPr>
                  <a:t>a,b</a:t>
                </a:r>
                <a:r>
                  <a:rPr lang="en-US" sz="1400" dirty="0">
                    <a:solidFill>
                      <a:srgbClr val="00B050"/>
                    </a:solidFill>
                  </a:rPr>
                  <a:t>) is any pair of values</a:t>
                </a:r>
              </a:p>
            </p:txBody>
          </p:sp>
        </mc:Choice>
        <mc:Fallback xmlns="">
          <p:sp>
            <p:nvSpPr>
              <p:cNvPr id="14" name="Rectangle 13"/>
              <p:cNvSpPr>
                <a:spLocks noRot="1" noChangeAspect="1" noMove="1" noResize="1" noEditPoints="1" noAdjustHandles="1" noChangeArrowheads="1" noChangeShapeType="1" noTextEdit="1"/>
              </p:cNvSpPr>
              <p:nvPr/>
            </p:nvSpPr>
            <p:spPr>
              <a:xfrm>
                <a:off x="6165067" y="4739779"/>
                <a:ext cx="4540026" cy="1600438"/>
              </a:xfrm>
              <a:prstGeom prst="rect">
                <a:avLst/>
              </a:prstGeom>
              <a:blipFill rotWithShape="0">
                <a:blip r:embed="rId4"/>
                <a:stretch>
                  <a:fillRect l="-403" t="-763" b="-3053"/>
                </a:stretch>
              </a:blipFill>
            </p:spPr>
            <p:txBody>
              <a:bodyPr/>
              <a:lstStyle/>
              <a:p>
                <a:r>
                  <a:rPr lang="en-US">
                    <a:noFill/>
                  </a:rPr>
                  <a:t> </a:t>
                </a:r>
              </a:p>
            </p:txBody>
          </p:sp>
        </mc:Fallback>
      </mc:AlternateContent>
      <p:cxnSp>
        <p:nvCxnSpPr>
          <p:cNvPr id="16" name="Straight Connector 15"/>
          <p:cNvCxnSpPr/>
          <p:nvPr/>
        </p:nvCxnSpPr>
        <p:spPr>
          <a:xfrm flipV="1">
            <a:off x="5524988" y="2463282"/>
            <a:ext cx="640080" cy="0"/>
          </a:xfrm>
          <a:prstGeom prst="line">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flipV="1">
            <a:off x="4709473" y="5355771"/>
            <a:ext cx="1442114" cy="1357767"/>
          </a:xfrm>
          <a:prstGeom prst="bentConnector3">
            <a:avLst>
              <a:gd name="adj1" fmla="val 82997"/>
            </a:avLst>
          </a:prstGeom>
          <a:ln>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9233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read the result:</a:t>
            </a:r>
            <a:br>
              <a:rPr lang="en-US" dirty="0" smtClean="0"/>
            </a:br>
            <a:r>
              <a:rPr lang="en-US" sz="1400" dirty="0" smtClean="0">
                <a:solidFill>
                  <a:srgbClr val="FFC000"/>
                </a:solidFill>
              </a:rPr>
              <a:t>box plot on predicted fee income: Summary result</a:t>
            </a:r>
            <a:endParaRPr lang="en-US" dirty="0">
              <a:solidFill>
                <a:srgbClr val="FFC000"/>
              </a:solidFill>
            </a:endParaRPr>
          </a:p>
        </p:txBody>
      </p:sp>
      <p:pic>
        <p:nvPicPr>
          <p:cNvPr id="17" name="Picture 16"/>
          <p:cNvPicPr>
            <a:picLocks noChangeAspect="1"/>
          </p:cNvPicPr>
          <p:nvPr/>
        </p:nvPicPr>
        <p:blipFill rotWithShape="1">
          <a:blip r:embed="rId2">
            <a:extLst>
              <a:ext uri="{28A0092B-C50C-407E-A947-70E740481C1C}">
                <a14:useLocalDpi xmlns:a14="http://schemas.microsoft.com/office/drawing/2010/main" val="0"/>
              </a:ext>
            </a:extLst>
          </a:blip>
          <a:srcRect l="9679" t="31489" r="89034" b="13656"/>
          <a:stretch/>
        </p:blipFill>
        <p:spPr>
          <a:xfrm>
            <a:off x="10694334" y="2438400"/>
            <a:ext cx="230842" cy="4024647"/>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38" y="2540048"/>
            <a:ext cx="10027906" cy="4102325"/>
          </a:xfrm>
          <a:prstGeom prst="rect">
            <a:avLst/>
          </a:prstGeom>
        </p:spPr>
      </p:pic>
      <p:sp>
        <p:nvSpPr>
          <p:cNvPr id="12" name="Rectangle 11"/>
          <p:cNvSpPr/>
          <p:nvPr/>
        </p:nvSpPr>
        <p:spPr>
          <a:xfrm>
            <a:off x="8181975" y="2867025"/>
            <a:ext cx="104775" cy="189547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29838" y="1895711"/>
            <a:ext cx="11532324" cy="369332"/>
          </a:xfrm>
          <a:prstGeom prst="rect">
            <a:avLst/>
          </a:prstGeom>
          <a:noFill/>
        </p:spPr>
        <p:txBody>
          <a:bodyPr wrap="none" rtlCol="0">
            <a:spAutoFit/>
          </a:bodyPr>
          <a:lstStyle/>
          <a:p>
            <a:r>
              <a:rPr lang="en-US" dirty="0" smtClean="0"/>
              <a:t>This box plot summarizes predictive results on Monthly Fee Income in HCMC </a:t>
            </a:r>
            <a:r>
              <a:rPr lang="en-US" u="sng" dirty="0" smtClean="0"/>
              <a:t>across genders and ages</a:t>
            </a:r>
            <a:r>
              <a:rPr lang="en-US" dirty="0" smtClean="0"/>
              <a:t>:</a:t>
            </a:r>
            <a:endParaRPr lang="en-US" dirty="0"/>
          </a:p>
        </p:txBody>
      </p:sp>
      <p:sp>
        <p:nvSpPr>
          <p:cNvPr id="37" name="Freeform 36"/>
          <p:cNvSpPr/>
          <p:nvPr/>
        </p:nvSpPr>
        <p:spPr>
          <a:xfrm>
            <a:off x="8286750" y="2714625"/>
            <a:ext cx="2318685" cy="3638551"/>
          </a:xfrm>
          <a:custGeom>
            <a:avLst/>
            <a:gdLst>
              <a:gd name="connsiteX0" fmla="*/ 0 w 2752725"/>
              <a:gd name="connsiteY0" fmla="*/ 323850 h 3248025"/>
              <a:gd name="connsiteX1" fmla="*/ 2733675 w 2752725"/>
              <a:gd name="connsiteY1" fmla="*/ 0 h 3248025"/>
              <a:gd name="connsiteX2" fmla="*/ 2752725 w 2752725"/>
              <a:gd name="connsiteY2" fmla="*/ 3248025 h 3248025"/>
              <a:gd name="connsiteX3" fmla="*/ 0 w 2752725"/>
              <a:gd name="connsiteY3" fmla="*/ 2238375 h 3248025"/>
              <a:gd name="connsiteX4" fmla="*/ 0 w 2752725"/>
              <a:gd name="connsiteY4" fmla="*/ 323850 h 3248025"/>
              <a:gd name="connsiteX0" fmla="*/ 0 w 2752725"/>
              <a:gd name="connsiteY0" fmla="*/ 323850 h 3009900"/>
              <a:gd name="connsiteX1" fmla="*/ 2733675 w 2752725"/>
              <a:gd name="connsiteY1" fmla="*/ 0 h 3009900"/>
              <a:gd name="connsiteX2" fmla="*/ 2752725 w 2752725"/>
              <a:gd name="connsiteY2" fmla="*/ 3009900 h 3009900"/>
              <a:gd name="connsiteX3" fmla="*/ 0 w 2752725"/>
              <a:gd name="connsiteY3" fmla="*/ 2238375 h 3009900"/>
              <a:gd name="connsiteX4" fmla="*/ 0 w 2752725"/>
              <a:gd name="connsiteY4" fmla="*/ 323850 h 3009900"/>
              <a:gd name="connsiteX0" fmla="*/ 0 w 2752725"/>
              <a:gd name="connsiteY0" fmla="*/ 142875 h 2828925"/>
              <a:gd name="connsiteX1" fmla="*/ 2743200 w 2752725"/>
              <a:gd name="connsiteY1" fmla="*/ 0 h 2828925"/>
              <a:gd name="connsiteX2" fmla="*/ 2752725 w 2752725"/>
              <a:gd name="connsiteY2" fmla="*/ 2828925 h 2828925"/>
              <a:gd name="connsiteX3" fmla="*/ 0 w 2752725"/>
              <a:gd name="connsiteY3" fmla="*/ 2057400 h 2828925"/>
              <a:gd name="connsiteX4" fmla="*/ 0 w 2752725"/>
              <a:gd name="connsiteY4" fmla="*/ 142875 h 2828925"/>
              <a:gd name="connsiteX0" fmla="*/ 11355 w 2764080"/>
              <a:gd name="connsiteY0" fmla="*/ 142875 h 2828925"/>
              <a:gd name="connsiteX1" fmla="*/ 2754555 w 2764080"/>
              <a:gd name="connsiteY1" fmla="*/ 0 h 2828925"/>
              <a:gd name="connsiteX2" fmla="*/ 2764080 w 2764080"/>
              <a:gd name="connsiteY2" fmla="*/ 2828925 h 2828925"/>
              <a:gd name="connsiteX3" fmla="*/ 0 w 2764080"/>
              <a:gd name="connsiteY3" fmla="*/ 1576039 h 2828925"/>
              <a:gd name="connsiteX4" fmla="*/ 11355 w 2764080"/>
              <a:gd name="connsiteY4" fmla="*/ 142875 h 2828925"/>
              <a:gd name="connsiteX0" fmla="*/ 11355 w 2764080"/>
              <a:gd name="connsiteY0" fmla="*/ 135469 h 2828925"/>
              <a:gd name="connsiteX1" fmla="*/ 2754555 w 2764080"/>
              <a:gd name="connsiteY1" fmla="*/ 0 h 2828925"/>
              <a:gd name="connsiteX2" fmla="*/ 2764080 w 2764080"/>
              <a:gd name="connsiteY2" fmla="*/ 2828925 h 2828925"/>
              <a:gd name="connsiteX3" fmla="*/ 0 w 2764080"/>
              <a:gd name="connsiteY3" fmla="*/ 1576039 h 2828925"/>
              <a:gd name="connsiteX4" fmla="*/ 11355 w 2764080"/>
              <a:gd name="connsiteY4" fmla="*/ 135469 h 2828925"/>
              <a:gd name="connsiteX0" fmla="*/ 22709 w 2764080"/>
              <a:gd name="connsiteY0" fmla="*/ 135469 h 2828925"/>
              <a:gd name="connsiteX1" fmla="*/ 2754555 w 2764080"/>
              <a:gd name="connsiteY1" fmla="*/ 0 h 2828925"/>
              <a:gd name="connsiteX2" fmla="*/ 2764080 w 2764080"/>
              <a:gd name="connsiteY2" fmla="*/ 2828925 h 2828925"/>
              <a:gd name="connsiteX3" fmla="*/ 0 w 2764080"/>
              <a:gd name="connsiteY3" fmla="*/ 1576039 h 2828925"/>
              <a:gd name="connsiteX4" fmla="*/ 22709 w 2764080"/>
              <a:gd name="connsiteY4" fmla="*/ 135469 h 2828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080" h="2828925">
                <a:moveTo>
                  <a:pt x="22709" y="135469"/>
                </a:moveTo>
                <a:lnTo>
                  <a:pt x="2754555" y="0"/>
                </a:lnTo>
                <a:lnTo>
                  <a:pt x="2764080" y="2828925"/>
                </a:lnTo>
                <a:lnTo>
                  <a:pt x="0" y="1576039"/>
                </a:lnTo>
                <a:lnTo>
                  <a:pt x="22709" y="135469"/>
                </a:lnTo>
                <a:close/>
              </a:path>
            </a:pathLst>
          </a:custGeom>
          <a:solidFill>
            <a:srgbClr val="C000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a:endCxn id="37" idx="1"/>
          </p:cNvCxnSpPr>
          <p:nvPr/>
        </p:nvCxnSpPr>
        <p:spPr>
          <a:xfrm flipV="1">
            <a:off x="8286750" y="2714625"/>
            <a:ext cx="2310695"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286749" y="4762500"/>
            <a:ext cx="2318687" cy="1590676"/>
          </a:xfrm>
          <a:prstGeom prst="line">
            <a:avLst/>
          </a:prstGeom>
        </p:spPr>
        <p:style>
          <a:lnRef idx="1">
            <a:schemeClr val="accent1"/>
          </a:lnRef>
          <a:fillRef idx="0">
            <a:schemeClr val="accent1"/>
          </a:fillRef>
          <a:effectRef idx="0">
            <a:schemeClr val="accent1"/>
          </a:effectRef>
          <a:fontRef idx="minor">
            <a:schemeClr val="tx1"/>
          </a:fontRef>
        </p:style>
      </p:cxnSp>
      <p:sp>
        <p:nvSpPr>
          <p:cNvPr id="42" name="Right Brace 41"/>
          <p:cNvSpPr/>
          <p:nvPr/>
        </p:nvSpPr>
        <p:spPr>
          <a:xfrm>
            <a:off x="10937080" y="2459860"/>
            <a:ext cx="169070" cy="2302640"/>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p:cNvSpPr/>
          <p:nvPr/>
        </p:nvSpPr>
        <p:spPr>
          <a:xfrm>
            <a:off x="10934700" y="6105526"/>
            <a:ext cx="171450" cy="24765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p:cNvSpPr txBox="1"/>
          <p:nvPr/>
        </p:nvSpPr>
        <p:spPr>
          <a:xfrm>
            <a:off x="11265200" y="3420754"/>
            <a:ext cx="691215" cy="430887"/>
          </a:xfrm>
          <a:prstGeom prst="rect">
            <a:avLst/>
          </a:prstGeom>
          <a:noFill/>
        </p:spPr>
        <p:txBody>
          <a:bodyPr wrap="none" rtlCol="0">
            <a:spAutoFit/>
          </a:bodyPr>
          <a:lstStyle/>
          <a:p>
            <a:pPr algn="ctr"/>
            <a:r>
              <a:rPr lang="en-US" sz="1100" dirty="0" smtClean="0">
                <a:solidFill>
                  <a:srgbClr val="00B050"/>
                </a:solidFill>
              </a:rPr>
              <a:t>Upside</a:t>
            </a:r>
            <a:br>
              <a:rPr lang="en-US" sz="1100" dirty="0" smtClean="0">
                <a:solidFill>
                  <a:srgbClr val="00B050"/>
                </a:solidFill>
              </a:rPr>
            </a:br>
            <a:r>
              <a:rPr lang="en-US" sz="1100" dirty="0" smtClean="0">
                <a:solidFill>
                  <a:srgbClr val="00B050"/>
                </a:solidFill>
              </a:rPr>
              <a:t>Outliers</a:t>
            </a:r>
            <a:endParaRPr lang="en-US" sz="1100" dirty="0">
              <a:solidFill>
                <a:srgbClr val="00B050"/>
              </a:solidFill>
            </a:endParaRPr>
          </a:p>
        </p:txBody>
      </p:sp>
      <p:sp>
        <p:nvSpPr>
          <p:cNvPr id="45" name="TextBox 44"/>
          <p:cNvSpPr txBox="1"/>
          <p:nvPr/>
        </p:nvSpPr>
        <p:spPr>
          <a:xfrm>
            <a:off x="11182644" y="6032160"/>
            <a:ext cx="856325" cy="430887"/>
          </a:xfrm>
          <a:prstGeom prst="rect">
            <a:avLst/>
          </a:prstGeom>
          <a:noFill/>
        </p:spPr>
        <p:txBody>
          <a:bodyPr wrap="none" rtlCol="0">
            <a:spAutoFit/>
          </a:bodyPr>
          <a:lstStyle/>
          <a:p>
            <a:pPr algn="ctr"/>
            <a:r>
              <a:rPr lang="en-US" sz="1100" dirty="0" smtClean="0"/>
              <a:t>Downside</a:t>
            </a:r>
            <a:br>
              <a:rPr lang="en-US" sz="1100" dirty="0" smtClean="0"/>
            </a:br>
            <a:r>
              <a:rPr lang="en-US" sz="1100" dirty="0" smtClean="0"/>
              <a:t>Outliers</a:t>
            </a:r>
            <a:endParaRPr lang="en-US" sz="1100" dirty="0"/>
          </a:p>
        </p:txBody>
      </p:sp>
      <p:sp>
        <p:nvSpPr>
          <p:cNvPr id="46" name="Right Brace 45"/>
          <p:cNvSpPr/>
          <p:nvPr/>
        </p:nvSpPr>
        <p:spPr>
          <a:xfrm>
            <a:off x="10953727" y="5192959"/>
            <a:ext cx="68338" cy="430888"/>
          </a:xfrm>
          <a:prstGeom prst="rightBrac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10961441" y="5206581"/>
            <a:ext cx="1279517" cy="430887"/>
          </a:xfrm>
          <a:prstGeom prst="rect">
            <a:avLst/>
          </a:prstGeom>
          <a:noFill/>
        </p:spPr>
        <p:txBody>
          <a:bodyPr wrap="none" rtlCol="0">
            <a:spAutoFit/>
          </a:bodyPr>
          <a:lstStyle/>
          <a:p>
            <a:pPr algn="ctr"/>
            <a:r>
              <a:rPr lang="en-US" sz="1100" dirty="0" smtClean="0">
                <a:solidFill>
                  <a:schemeClr val="accent3">
                    <a:lumMod val="50000"/>
                  </a:schemeClr>
                </a:solidFill>
              </a:rPr>
              <a:t>25-75 percentile</a:t>
            </a:r>
            <a:br>
              <a:rPr lang="en-US" sz="1100" dirty="0" smtClean="0">
                <a:solidFill>
                  <a:schemeClr val="accent3">
                    <a:lumMod val="50000"/>
                  </a:schemeClr>
                </a:solidFill>
              </a:rPr>
            </a:br>
            <a:r>
              <a:rPr lang="en-US" sz="1100" dirty="0" smtClean="0">
                <a:solidFill>
                  <a:schemeClr val="accent3">
                    <a:lumMod val="50000"/>
                  </a:schemeClr>
                </a:solidFill>
              </a:rPr>
              <a:t>Intervals</a:t>
            </a:r>
            <a:endParaRPr lang="en-US" sz="1100" dirty="0">
              <a:solidFill>
                <a:schemeClr val="accent3">
                  <a:lumMod val="50000"/>
                </a:schemeClr>
              </a:solidFill>
            </a:endParaRPr>
          </a:p>
        </p:txBody>
      </p:sp>
    </p:spTree>
    <p:extLst>
      <p:ext uri="{BB962C8B-B14F-4D97-AF65-F5344CB8AC3E}">
        <p14:creationId xmlns:p14="http://schemas.microsoft.com/office/powerpoint/2010/main" val="41007303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xmlns="" id="{4AE9D071-98CF-435C-BD2B-976514544D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xmlns=""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 y="10"/>
            <a:ext cx="12191980" cy="6857990"/>
          </a:xfrm>
          <a:prstGeom prst="rect">
            <a:avLst/>
          </a:prstGeom>
        </p:spPr>
      </p:pic>
      <p:grpSp>
        <p:nvGrpSpPr>
          <p:cNvPr id="15" name="Group 14">
            <a:extLst>
              <a:ext uri="{FF2B5EF4-FFF2-40B4-BE49-F238E27FC236}">
                <a16:creationId xmlns:a16="http://schemas.microsoft.com/office/drawing/2014/main" xmlns="" id="{D619FC33-16ED-4246-9596-BEFEB55E4C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9" y="457200"/>
            <a:ext cx="7507083" cy="5935132"/>
            <a:chOff x="438067" y="457200"/>
            <a:chExt cx="7507083" cy="5935132"/>
          </a:xfrm>
        </p:grpSpPr>
        <p:sp>
          <p:nvSpPr>
            <p:cNvPr id="16" name="Rectangle 15">
              <a:extLst>
                <a:ext uri="{FF2B5EF4-FFF2-40B4-BE49-F238E27FC236}">
                  <a16:creationId xmlns:a16="http://schemas.microsoft.com/office/drawing/2014/main" xmlns="" id="{2EEA80E1-F99F-4009-837F-2F72F8A5D5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0230AF9A-4641-4BD8-9F95-9607CD3040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xmlns="" id="{8703D4EC-9389-41B6-B88B-B6FDC8CD33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xmlns="" id="{7F2616EE-270D-4F4C-BA1F-2708D387B800}"/>
              </a:ext>
            </a:extLst>
          </p:cNvPr>
          <p:cNvSpPr>
            <a:spLocks noGrp="1"/>
          </p:cNvSpPr>
          <p:nvPr>
            <p:ph type="title"/>
          </p:nvPr>
        </p:nvSpPr>
        <p:spPr>
          <a:xfrm>
            <a:off x="635032" y="2102333"/>
            <a:ext cx="7213600" cy="1860067"/>
          </a:xfrm>
        </p:spPr>
        <p:txBody>
          <a:bodyPr anchor="ctr">
            <a:normAutofit/>
          </a:bodyPr>
          <a:lstStyle/>
          <a:p>
            <a:pPr algn="ctr"/>
            <a:r>
              <a:rPr lang="en-US" sz="6000" cap="none" dirty="0" smtClean="0">
                <a:solidFill>
                  <a:srgbClr val="FFC000"/>
                </a:solidFill>
              </a:rPr>
              <a:t>RESULT OF</a:t>
            </a:r>
            <a:br>
              <a:rPr lang="en-US" sz="6000" cap="none" dirty="0" smtClean="0">
                <a:solidFill>
                  <a:srgbClr val="FFC000"/>
                </a:solidFill>
              </a:rPr>
            </a:br>
            <a:r>
              <a:rPr lang="en-US" sz="6000" cap="none" dirty="0" smtClean="0">
                <a:solidFill>
                  <a:srgbClr val="FFC000"/>
                </a:solidFill>
              </a:rPr>
              <a:t>HO CHI MINH CITY</a:t>
            </a:r>
            <a:endParaRPr lang="en-US" sz="2400" cap="none" dirty="0">
              <a:solidFill>
                <a:srgbClr val="FFC000"/>
              </a:solidFill>
            </a:endParaRPr>
          </a:p>
        </p:txBody>
      </p:sp>
    </p:spTree>
    <p:extLst>
      <p:ext uri="{BB962C8B-B14F-4D97-AF65-F5344CB8AC3E}">
        <p14:creationId xmlns:p14="http://schemas.microsoft.com/office/powerpoint/2010/main" val="21696031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xmlns="" id="{4AE9D071-98CF-435C-BD2B-976514544D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xmlns=""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 y="10"/>
            <a:ext cx="12191980" cy="6857990"/>
          </a:xfrm>
          <a:prstGeom prst="rect">
            <a:avLst/>
          </a:prstGeom>
        </p:spPr>
      </p:pic>
      <p:grpSp>
        <p:nvGrpSpPr>
          <p:cNvPr id="15" name="Group 14">
            <a:extLst>
              <a:ext uri="{FF2B5EF4-FFF2-40B4-BE49-F238E27FC236}">
                <a16:creationId xmlns:a16="http://schemas.microsoft.com/office/drawing/2014/main" xmlns="" id="{D619FC33-16ED-4246-9596-BEFEB55E4C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9" y="457200"/>
            <a:ext cx="7507083" cy="5935132"/>
            <a:chOff x="438067" y="457200"/>
            <a:chExt cx="7507083" cy="5935132"/>
          </a:xfrm>
        </p:grpSpPr>
        <p:sp>
          <p:nvSpPr>
            <p:cNvPr id="16" name="Rectangle 15">
              <a:extLst>
                <a:ext uri="{FF2B5EF4-FFF2-40B4-BE49-F238E27FC236}">
                  <a16:creationId xmlns:a16="http://schemas.microsoft.com/office/drawing/2014/main" xmlns="" id="{2EEA80E1-F99F-4009-837F-2F72F8A5D5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0230AF9A-4641-4BD8-9F95-9607CD3040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xmlns="" id="{8703D4EC-9389-41B6-B88B-B6FDC8CD33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xmlns="" id="{7F2616EE-270D-4F4C-BA1F-2708D387B800}"/>
              </a:ext>
            </a:extLst>
          </p:cNvPr>
          <p:cNvSpPr>
            <a:spLocks noGrp="1"/>
          </p:cNvSpPr>
          <p:nvPr>
            <p:ph type="title"/>
          </p:nvPr>
        </p:nvSpPr>
        <p:spPr>
          <a:xfrm>
            <a:off x="635032" y="2102333"/>
            <a:ext cx="7213600" cy="1860067"/>
          </a:xfrm>
        </p:spPr>
        <p:txBody>
          <a:bodyPr anchor="ctr">
            <a:normAutofit/>
          </a:bodyPr>
          <a:lstStyle/>
          <a:p>
            <a:pPr algn="ctr"/>
            <a:r>
              <a:rPr lang="en-US" sz="6000" cap="none" dirty="0" smtClean="0">
                <a:solidFill>
                  <a:srgbClr val="FFC000"/>
                </a:solidFill>
              </a:rPr>
              <a:t>NORMAL</a:t>
            </a:r>
            <a:br>
              <a:rPr lang="en-US" sz="6000" cap="none" dirty="0" smtClean="0">
                <a:solidFill>
                  <a:srgbClr val="FFC000"/>
                </a:solidFill>
              </a:rPr>
            </a:br>
            <a:r>
              <a:rPr lang="en-US" sz="6000" cap="none" dirty="0" smtClean="0">
                <a:solidFill>
                  <a:srgbClr val="FFC000"/>
                </a:solidFill>
              </a:rPr>
              <a:t>ACCOUNT</a:t>
            </a:r>
            <a:endParaRPr lang="en-US" sz="2400" cap="none" dirty="0">
              <a:solidFill>
                <a:srgbClr val="FFC000"/>
              </a:solidFill>
            </a:endParaRPr>
          </a:p>
        </p:txBody>
      </p:sp>
    </p:spTree>
    <p:extLst>
      <p:ext uri="{BB962C8B-B14F-4D97-AF65-F5344CB8AC3E}">
        <p14:creationId xmlns:p14="http://schemas.microsoft.com/office/powerpoint/2010/main" val="11269288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normal </a:t>
            </a:r>
            <a:r>
              <a:rPr lang="en-US" sz="1400" dirty="0" smtClean="0">
                <a:solidFill>
                  <a:schemeClr val="bg2">
                    <a:lumMod val="90000"/>
                  </a:schemeClr>
                </a:solidFill>
              </a:rPr>
              <a:t>, LOCATION: HO CHI MINH </a:t>
            </a:r>
            <a:r>
              <a:rPr lang="en-US" sz="1400" dirty="0">
                <a:solidFill>
                  <a:schemeClr val="bg2">
                    <a:lumMod val="90000"/>
                  </a:schemeClr>
                </a:solidFill>
              </a:rPr>
              <a:t>CITY, </a:t>
            </a:r>
            <a:r>
              <a:rPr lang="en-US" sz="1400" dirty="0">
                <a:solidFill>
                  <a:srgbClr val="FFC000"/>
                </a:solidFill>
              </a:rPr>
              <a:t>GENDER: </a:t>
            </a:r>
            <a:r>
              <a:rPr lang="en-US" sz="1400" dirty="0" smtClean="0">
                <a:solidFill>
                  <a:srgbClr val="FFC000"/>
                </a:solidFill>
              </a:rPr>
              <a:t>male</a:t>
            </a:r>
            <a:endParaRPr lang="en-US" dirty="0">
              <a:solidFill>
                <a:srgbClr val="FFC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98" y="1800812"/>
            <a:ext cx="2834640" cy="242969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6538" y="1800812"/>
            <a:ext cx="2834640" cy="242969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5818" y="1800807"/>
            <a:ext cx="2834640" cy="242969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178" y="1800807"/>
            <a:ext cx="2834640" cy="242969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898" y="4230497"/>
            <a:ext cx="2834640" cy="2429692"/>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6538" y="4230491"/>
            <a:ext cx="2834640" cy="2429697"/>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1178" y="4230490"/>
            <a:ext cx="2834640" cy="2429691"/>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35818" y="4230484"/>
            <a:ext cx="2834640" cy="2429697"/>
          </a:xfrm>
          <a:prstGeom prst="rect">
            <a:avLst/>
          </a:prstGeom>
        </p:spPr>
      </p:pic>
      <p:sp>
        <p:nvSpPr>
          <p:cNvPr id="3" name="TextBox 2">
            <a:hlinkClick r:id="rId11"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3" name="TextBox 12">
            <a:hlinkClick r:id="rId12"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34151782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normal </a:t>
            </a:r>
            <a:r>
              <a:rPr lang="en-US" sz="1400" dirty="0" smtClean="0">
                <a:solidFill>
                  <a:schemeClr val="bg2">
                    <a:lumMod val="90000"/>
                  </a:schemeClr>
                </a:solidFill>
              </a:rPr>
              <a:t>, LOCATION: HO CHI MINH </a:t>
            </a:r>
            <a:r>
              <a:rPr lang="en-US" sz="1400" dirty="0">
                <a:solidFill>
                  <a:schemeClr val="bg2">
                    <a:lumMod val="90000"/>
                  </a:schemeClr>
                </a:solidFill>
              </a:rPr>
              <a:t>CITY, </a:t>
            </a:r>
            <a:r>
              <a:rPr lang="en-US" sz="1400" dirty="0">
                <a:solidFill>
                  <a:srgbClr val="FFC000"/>
                </a:solidFill>
              </a:rPr>
              <a:t>GENDER: Female</a:t>
            </a:r>
            <a:endParaRPr lang="en-US" dirty="0">
              <a:solidFill>
                <a:srgbClr val="FFC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973" y="1805487"/>
            <a:ext cx="2834640" cy="242969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5613" y="1805487"/>
            <a:ext cx="2834640" cy="242969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0253" y="1805486"/>
            <a:ext cx="2834640" cy="242969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4893" y="1805486"/>
            <a:ext cx="2834640" cy="2429697"/>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973" y="4235183"/>
            <a:ext cx="2834640" cy="2429697"/>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1360" y="4235182"/>
            <a:ext cx="2834640" cy="2429697"/>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20253" y="4235182"/>
            <a:ext cx="2834640" cy="2429697"/>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35818" y="4230489"/>
            <a:ext cx="2834640" cy="2429692"/>
          </a:xfrm>
          <a:prstGeom prst="rect">
            <a:avLst/>
          </a:prstGeom>
        </p:spPr>
      </p:pic>
      <p:sp>
        <p:nvSpPr>
          <p:cNvPr id="13" name="TextBox 12">
            <a:hlinkClick r:id="rId11"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4" name="TextBox 13">
            <a:hlinkClick r:id="rId12"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41346337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prediction result summary: Fee Income</a:t>
            </a:r>
            <a:br>
              <a:rPr lang="en-US" dirty="0" smtClean="0">
                <a:solidFill>
                  <a:srgbClr val="FFFEFF"/>
                </a:solidFill>
              </a:rPr>
            </a:br>
            <a:r>
              <a:rPr lang="en-US" sz="1400" dirty="0">
                <a:solidFill>
                  <a:schemeClr val="bg2">
                    <a:lumMod val="90000"/>
                  </a:schemeClr>
                </a:solidFill>
              </a:rPr>
              <a:t>LOCATION: HO CHI MINH CITY, ACCOUNT TYPE: normal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70364"/>
            <a:ext cx="12192000" cy="4987636"/>
          </a:xfrm>
          <a:prstGeom prst="rect">
            <a:avLst/>
          </a:prstGeom>
        </p:spPr>
      </p:pic>
      <p:sp>
        <p:nvSpPr>
          <p:cNvPr id="6" name="TextBox 5">
            <a:hlinkClick r:id="rId4"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7" name="TextBox 6">
            <a:hlinkClick r:id="rId5"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40392548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xmlns="" id="{4AE9D071-98CF-435C-BD2B-976514544D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xmlns=""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 y="10"/>
            <a:ext cx="12191980" cy="6857990"/>
          </a:xfrm>
          <a:prstGeom prst="rect">
            <a:avLst/>
          </a:prstGeom>
        </p:spPr>
      </p:pic>
      <p:grpSp>
        <p:nvGrpSpPr>
          <p:cNvPr id="15" name="Group 14">
            <a:extLst>
              <a:ext uri="{FF2B5EF4-FFF2-40B4-BE49-F238E27FC236}">
                <a16:creationId xmlns:a16="http://schemas.microsoft.com/office/drawing/2014/main" xmlns="" id="{D619FC33-16ED-4246-9596-BEFEB55E4C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9" y="457200"/>
            <a:ext cx="7507083" cy="5935132"/>
            <a:chOff x="438067" y="457200"/>
            <a:chExt cx="7507083" cy="5935132"/>
          </a:xfrm>
        </p:grpSpPr>
        <p:sp>
          <p:nvSpPr>
            <p:cNvPr id="16" name="Rectangle 15">
              <a:extLst>
                <a:ext uri="{FF2B5EF4-FFF2-40B4-BE49-F238E27FC236}">
                  <a16:creationId xmlns:a16="http://schemas.microsoft.com/office/drawing/2014/main" xmlns="" id="{2EEA80E1-F99F-4009-837F-2F72F8A5D5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0230AF9A-4641-4BD8-9F95-9607CD3040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xmlns="" id="{8703D4EC-9389-41B6-B88B-B6FDC8CD33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xmlns="" id="{7F2616EE-270D-4F4C-BA1F-2708D387B800}"/>
              </a:ext>
            </a:extLst>
          </p:cNvPr>
          <p:cNvSpPr>
            <a:spLocks noGrp="1"/>
          </p:cNvSpPr>
          <p:nvPr>
            <p:ph type="title"/>
          </p:nvPr>
        </p:nvSpPr>
        <p:spPr>
          <a:xfrm>
            <a:off x="635032" y="2102333"/>
            <a:ext cx="7213600" cy="1860067"/>
          </a:xfrm>
        </p:spPr>
        <p:txBody>
          <a:bodyPr anchor="ctr">
            <a:normAutofit/>
          </a:bodyPr>
          <a:lstStyle/>
          <a:p>
            <a:pPr algn="ctr"/>
            <a:r>
              <a:rPr lang="en-US" sz="6000" cap="none" dirty="0" smtClean="0">
                <a:solidFill>
                  <a:srgbClr val="FFC000"/>
                </a:solidFill>
              </a:rPr>
              <a:t>MARGIN</a:t>
            </a:r>
            <a:br>
              <a:rPr lang="en-US" sz="6000" cap="none" dirty="0" smtClean="0">
                <a:solidFill>
                  <a:srgbClr val="FFC000"/>
                </a:solidFill>
              </a:rPr>
            </a:br>
            <a:r>
              <a:rPr lang="en-US" sz="6000" cap="none" dirty="0" smtClean="0">
                <a:solidFill>
                  <a:srgbClr val="FFC000"/>
                </a:solidFill>
              </a:rPr>
              <a:t>ACCOUNT</a:t>
            </a:r>
            <a:endParaRPr lang="en-US" sz="2400" cap="none" dirty="0">
              <a:solidFill>
                <a:srgbClr val="FFC000"/>
              </a:solidFill>
            </a:endParaRPr>
          </a:p>
        </p:txBody>
      </p:sp>
    </p:spTree>
    <p:extLst>
      <p:ext uri="{BB962C8B-B14F-4D97-AF65-F5344CB8AC3E}">
        <p14:creationId xmlns:p14="http://schemas.microsoft.com/office/powerpoint/2010/main" val="12613849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HO CHI MINH </a:t>
            </a:r>
            <a:r>
              <a:rPr lang="en-US" sz="1400" dirty="0">
                <a:solidFill>
                  <a:schemeClr val="bg2">
                    <a:lumMod val="90000"/>
                  </a:schemeClr>
                </a:solidFill>
              </a:rPr>
              <a:t>CITY, </a:t>
            </a:r>
            <a:r>
              <a:rPr lang="en-US" sz="1400" dirty="0">
                <a:solidFill>
                  <a:srgbClr val="FFC000"/>
                </a:solidFill>
              </a:rPr>
              <a:t>GENDER: </a:t>
            </a:r>
            <a:r>
              <a:rPr lang="en-US" sz="1400" dirty="0" smtClean="0">
                <a:solidFill>
                  <a:srgbClr val="FFC000"/>
                </a:solidFill>
              </a:rPr>
              <a:t>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1828800"/>
            <a:ext cx="5029200" cy="5029200"/>
          </a:xfrm>
          <a:prstGeom prst="rect">
            <a:avLst/>
          </a:prstGeom>
        </p:spPr>
      </p:pic>
      <p:sp>
        <p:nvSpPr>
          <p:cNvPr id="6" name="TextBox 5"/>
          <p:cNvSpPr txBox="1"/>
          <p:nvPr/>
        </p:nvSpPr>
        <p:spPr>
          <a:xfrm>
            <a:off x="4133460" y="2157361"/>
            <a:ext cx="708848" cy="261610"/>
          </a:xfrm>
          <a:prstGeom prst="rect">
            <a:avLst/>
          </a:prstGeom>
          <a:noFill/>
        </p:spPr>
        <p:txBody>
          <a:bodyPr wrap="none" rtlCol="0">
            <a:spAutoFit/>
          </a:bodyPr>
          <a:lstStyle/>
          <a:p>
            <a:r>
              <a:rPr lang="en-US" sz="1050" dirty="0" smtClean="0"/>
              <a:t>Age: 25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608" y="1828800"/>
            <a:ext cx="5029200" cy="5029200"/>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30</a:t>
            </a:r>
            <a:endParaRPr lang="en-US" sz="1050" dirty="0"/>
          </a:p>
        </p:txBody>
      </p:sp>
      <p:sp>
        <p:nvSpPr>
          <p:cNvPr id="10" name="TextBox 9">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1" name="TextBox 10">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17985161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HO CHI MINH </a:t>
            </a:r>
            <a:r>
              <a:rPr lang="en-US" sz="1400" dirty="0">
                <a:solidFill>
                  <a:schemeClr val="bg2">
                    <a:lumMod val="90000"/>
                  </a:schemeClr>
                </a:solidFill>
              </a:rPr>
              <a:t>CITY, </a:t>
            </a:r>
            <a:r>
              <a:rPr lang="en-US" sz="1400" dirty="0">
                <a:solidFill>
                  <a:srgbClr val="FFC000"/>
                </a:solidFill>
              </a:rPr>
              <a:t>GENDER: </a:t>
            </a:r>
            <a:r>
              <a:rPr lang="en-US" sz="1400" dirty="0" smtClean="0">
                <a:solidFill>
                  <a:srgbClr val="FFC000"/>
                </a:solidFill>
              </a:rPr>
              <a:t>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1822544"/>
            <a:ext cx="5029200" cy="5029200"/>
          </a:xfrm>
          <a:prstGeom prst="rect">
            <a:avLst/>
          </a:prstGeom>
        </p:spPr>
      </p:pic>
      <p:sp>
        <p:nvSpPr>
          <p:cNvPr id="6" name="TextBox 5"/>
          <p:cNvSpPr txBox="1"/>
          <p:nvPr/>
        </p:nvSpPr>
        <p:spPr>
          <a:xfrm>
            <a:off x="4133460" y="2157361"/>
            <a:ext cx="688009" cy="253916"/>
          </a:xfrm>
          <a:prstGeom prst="rect">
            <a:avLst/>
          </a:prstGeom>
          <a:noFill/>
        </p:spPr>
        <p:txBody>
          <a:bodyPr wrap="none" rtlCol="0">
            <a:spAutoFit/>
          </a:bodyPr>
          <a:lstStyle/>
          <a:p>
            <a:r>
              <a:rPr lang="en-US" sz="1050" dirty="0" smtClean="0"/>
              <a:t>Age: 35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608" y="1822544"/>
            <a:ext cx="5029200" cy="5035456"/>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40</a:t>
            </a:r>
            <a:endParaRPr lang="en-US" sz="1050" dirty="0"/>
          </a:p>
        </p:txBody>
      </p:sp>
      <p:sp>
        <p:nvSpPr>
          <p:cNvPr id="10" name="TextBox 9">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1" name="TextBox 10">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9932897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xmlns="" id="{4AE9D071-98CF-435C-BD2B-976514544D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xmlns=""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 y="10"/>
            <a:ext cx="12191980" cy="6857990"/>
          </a:xfrm>
          <a:prstGeom prst="rect">
            <a:avLst/>
          </a:prstGeom>
        </p:spPr>
      </p:pic>
      <p:grpSp>
        <p:nvGrpSpPr>
          <p:cNvPr id="15" name="Group 14">
            <a:extLst>
              <a:ext uri="{FF2B5EF4-FFF2-40B4-BE49-F238E27FC236}">
                <a16:creationId xmlns:a16="http://schemas.microsoft.com/office/drawing/2014/main" xmlns="" id="{D619FC33-16ED-4246-9596-BEFEB55E4C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9" y="457200"/>
            <a:ext cx="7507083" cy="5935132"/>
            <a:chOff x="438067" y="457200"/>
            <a:chExt cx="7507083" cy="5935132"/>
          </a:xfrm>
        </p:grpSpPr>
        <p:sp>
          <p:nvSpPr>
            <p:cNvPr id="16" name="Rectangle 15">
              <a:extLst>
                <a:ext uri="{FF2B5EF4-FFF2-40B4-BE49-F238E27FC236}">
                  <a16:creationId xmlns:a16="http://schemas.microsoft.com/office/drawing/2014/main" xmlns="" id="{2EEA80E1-F99F-4009-837F-2F72F8A5D5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0230AF9A-4641-4BD8-9F95-9607CD3040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xmlns="" id="{8703D4EC-9389-41B6-B88B-B6FDC8CD33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xmlns="" id="{7F2616EE-270D-4F4C-BA1F-2708D387B800}"/>
              </a:ext>
            </a:extLst>
          </p:cNvPr>
          <p:cNvSpPr>
            <a:spLocks noGrp="1"/>
          </p:cNvSpPr>
          <p:nvPr>
            <p:ph type="title"/>
          </p:nvPr>
        </p:nvSpPr>
        <p:spPr>
          <a:xfrm>
            <a:off x="635032" y="2102333"/>
            <a:ext cx="7213600" cy="1860067"/>
          </a:xfrm>
        </p:spPr>
        <p:txBody>
          <a:bodyPr anchor="ctr">
            <a:normAutofit/>
          </a:bodyPr>
          <a:lstStyle/>
          <a:p>
            <a:pPr algn="ctr"/>
            <a:r>
              <a:rPr lang="en-US" sz="6000" cap="none" dirty="0" smtClean="0">
                <a:solidFill>
                  <a:srgbClr val="FFC000"/>
                </a:solidFill>
              </a:rPr>
              <a:t>EXECUTIVE SUMMARY</a:t>
            </a:r>
            <a:endParaRPr lang="en-US" sz="2400" cap="none" dirty="0">
              <a:solidFill>
                <a:srgbClr val="FFC000"/>
              </a:solidFill>
            </a:endParaRPr>
          </a:p>
        </p:txBody>
      </p:sp>
    </p:spTree>
    <p:extLst>
      <p:ext uri="{BB962C8B-B14F-4D97-AF65-F5344CB8AC3E}">
        <p14:creationId xmlns:p14="http://schemas.microsoft.com/office/powerpoint/2010/main" val="13649357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HO CHI MINH </a:t>
            </a:r>
            <a:r>
              <a:rPr lang="en-US" sz="1400" dirty="0">
                <a:solidFill>
                  <a:schemeClr val="bg2">
                    <a:lumMod val="90000"/>
                  </a:schemeClr>
                </a:solidFill>
              </a:rPr>
              <a:t>CITY, </a:t>
            </a:r>
            <a:r>
              <a:rPr lang="en-US" sz="1400" dirty="0">
                <a:solidFill>
                  <a:srgbClr val="FFC000"/>
                </a:solidFill>
              </a:rPr>
              <a:t>GENDER: </a:t>
            </a:r>
            <a:r>
              <a:rPr lang="en-US" sz="1400" dirty="0" smtClean="0">
                <a:solidFill>
                  <a:srgbClr val="FFC000"/>
                </a:solidFill>
              </a:rPr>
              <a:t>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16" y="1822544"/>
            <a:ext cx="5029200" cy="5035456"/>
          </a:xfrm>
          <a:prstGeom prst="rect">
            <a:avLst/>
          </a:prstGeom>
        </p:spPr>
      </p:pic>
      <p:sp>
        <p:nvSpPr>
          <p:cNvPr id="6" name="TextBox 5"/>
          <p:cNvSpPr txBox="1"/>
          <p:nvPr/>
        </p:nvSpPr>
        <p:spPr>
          <a:xfrm>
            <a:off x="4133460" y="2157361"/>
            <a:ext cx="688009" cy="253916"/>
          </a:xfrm>
          <a:prstGeom prst="rect">
            <a:avLst/>
          </a:prstGeom>
          <a:noFill/>
        </p:spPr>
        <p:txBody>
          <a:bodyPr wrap="none" rtlCol="0">
            <a:spAutoFit/>
          </a:bodyPr>
          <a:lstStyle/>
          <a:p>
            <a:r>
              <a:rPr lang="en-US" sz="1050" dirty="0" smtClean="0"/>
              <a:t>Age: 45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608" y="1825672"/>
            <a:ext cx="5029200" cy="5029200"/>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50</a:t>
            </a:r>
            <a:endParaRPr lang="en-US" sz="1050" dirty="0"/>
          </a:p>
        </p:txBody>
      </p:sp>
      <p:sp>
        <p:nvSpPr>
          <p:cNvPr id="10" name="TextBox 9">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1" name="TextBox 10">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4684441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HO CHI MINH </a:t>
            </a:r>
            <a:r>
              <a:rPr lang="en-US" sz="1400" dirty="0">
                <a:solidFill>
                  <a:schemeClr val="bg2">
                    <a:lumMod val="90000"/>
                  </a:schemeClr>
                </a:solidFill>
              </a:rPr>
              <a:t>CITY, </a:t>
            </a:r>
            <a:r>
              <a:rPr lang="en-US" sz="1400" dirty="0">
                <a:solidFill>
                  <a:srgbClr val="FFC000"/>
                </a:solidFill>
              </a:rPr>
              <a:t>GENDER: </a:t>
            </a:r>
            <a:r>
              <a:rPr lang="en-US" sz="1400" dirty="0" smtClean="0">
                <a:solidFill>
                  <a:srgbClr val="FFC000"/>
                </a:solidFill>
              </a:rPr>
              <a:t>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16" y="1822544"/>
            <a:ext cx="5029200" cy="5035455"/>
          </a:xfrm>
          <a:prstGeom prst="rect">
            <a:avLst/>
          </a:prstGeom>
        </p:spPr>
      </p:pic>
      <p:sp>
        <p:nvSpPr>
          <p:cNvPr id="6" name="TextBox 5"/>
          <p:cNvSpPr txBox="1"/>
          <p:nvPr/>
        </p:nvSpPr>
        <p:spPr>
          <a:xfrm>
            <a:off x="4133460" y="2157361"/>
            <a:ext cx="688009" cy="253916"/>
          </a:xfrm>
          <a:prstGeom prst="rect">
            <a:avLst/>
          </a:prstGeom>
          <a:noFill/>
        </p:spPr>
        <p:txBody>
          <a:bodyPr wrap="none" rtlCol="0">
            <a:spAutoFit/>
          </a:bodyPr>
          <a:lstStyle/>
          <a:p>
            <a:r>
              <a:rPr lang="en-US" sz="1050" dirty="0" smtClean="0"/>
              <a:t>Age: 55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4732" y="1825672"/>
            <a:ext cx="5029200" cy="5035456"/>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60</a:t>
            </a:r>
            <a:endParaRPr lang="en-US" sz="1050" dirty="0"/>
          </a:p>
        </p:txBody>
      </p:sp>
      <p:sp>
        <p:nvSpPr>
          <p:cNvPr id="10" name="TextBox 9">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1" name="TextBox 10">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23639959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HO CHI MINH </a:t>
            </a:r>
            <a:r>
              <a:rPr lang="en-US" sz="1400" dirty="0">
                <a:solidFill>
                  <a:schemeClr val="bg2">
                    <a:lumMod val="90000"/>
                  </a:schemeClr>
                </a:solidFill>
              </a:rPr>
              <a:t>CITY, </a:t>
            </a:r>
            <a:r>
              <a:rPr lang="en-US" sz="1400" dirty="0">
                <a:solidFill>
                  <a:srgbClr val="FFC000"/>
                </a:solidFill>
              </a:rPr>
              <a:t>GENDER: </a:t>
            </a:r>
            <a:r>
              <a:rPr lang="en-US" sz="1400" dirty="0" smtClean="0">
                <a:solidFill>
                  <a:srgbClr val="FFC000"/>
                </a:solidFill>
              </a:rPr>
              <a:t>female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1828800"/>
            <a:ext cx="5029200" cy="5029200"/>
          </a:xfrm>
          <a:prstGeom prst="rect">
            <a:avLst/>
          </a:prstGeom>
        </p:spPr>
      </p:pic>
      <p:sp>
        <p:nvSpPr>
          <p:cNvPr id="6" name="TextBox 5"/>
          <p:cNvSpPr txBox="1"/>
          <p:nvPr/>
        </p:nvSpPr>
        <p:spPr>
          <a:xfrm>
            <a:off x="4133460" y="2157361"/>
            <a:ext cx="708848" cy="261610"/>
          </a:xfrm>
          <a:prstGeom prst="rect">
            <a:avLst/>
          </a:prstGeom>
          <a:noFill/>
        </p:spPr>
        <p:txBody>
          <a:bodyPr wrap="none" rtlCol="0">
            <a:spAutoFit/>
          </a:bodyPr>
          <a:lstStyle/>
          <a:p>
            <a:r>
              <a:rPr lang="en-US" sz="1050" dirty="0" smtClean="0"/>
              <a:t>Age: 25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608" y="1828800"/>
            <a:ext cx="5029200" cy="5029200"/>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30</a:t>
            </a:r>
            <a:endParaRPr lang="en-US" sz="1050" dirty="0"/>
          </a:p>
        </p:txBody>
      </p:sp>
      <p:sp>
        <p:nvSpPr>
          <p:cNvPr id="10" name="TextBox 9">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1" name="TextBox 10">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8838344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HO CHI MINH </a:t>
            </a:r>
            <a:r>
              <a:rPr lang="en-US" sz="1400" dirty="0">
                <a:solidFill>
                  <a:schemeClr val="bg2">
                    <a:lumMod val="90000"/>
                  </a:schemeClr>
                </a:solidFill>
              </a:rPr>
              <a:t>CITY, </a:t>
            </a:r>
            <a:r>
              <a:rPr lang="en-US" sz="1400" dirty="0">
                <a:solidFill>
                  <a:srgbClr val="FFC000"/>
                </a:solidFill>
              </a:rPr>
              <a:t>GENDER: </a:t>
            </a:r>
            <a:r>
              <a:rPr lang="en-US" sz="1400" dirty="0" smtClean="0">
                <a:solidFill>
                  <a:srgbClr val="FFC000"/>
                </a:solidFill>
              </a:rPr>
              <a:t>female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1822544"/>
            <a:ext cx="5029200" cy="5029200"/>
          </a:xfrm>
          <a:prstGeom prst="rect">
            <a:avLst/>
          </a:prstGeom>
        </p:spPr>
      </p:pic>
      <p:sp>
        <p:nvSpPr>
          <p:cNvPr id="6" name="TextBox 5"/>
          <p:cNvSpPr txBox="1"/>
          <p:nvPr/>
        </p:nvSpPr>
        <p:spPr>
          <a:xfrm>
            <a:off x="4133460" y="2157361"/>
            <a:ext cx="688009" cy="253916"/>
          </a:xfrm>
          <a:prstGeom prst="rect">
            <a:avLst/>
          </a:prstGeom>
          <a:noFill/>
        </p:spPr>
        <p:txBody>
          <a:bodyPr wrap="none" rtlCol="0">
            <a:spAutoFit/>
          </a:bodyPr>
          <a:lstStyle/>
          <a:p>
            <a:r>
              <a:rPr lang="en-US" sz="1050" dirty="0" smtClean="0"/>
              <a:t>Age: 35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608" y="1825672"/>
            <a:ext cx="5029200" cy="5029200"/>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40</a:t>
            </a:r>
            <a:endParaRPr lang="en-US" sz="1050" dirty="0"/>
          </a:p>
        </p:txBody>
      </p:sp>
      <p:sp>
        <p:nvSpPr>
          <p:cNvPr id="10" name="TextBox 9">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1" name="TextBox 10">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2974324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HO CHI MINH </a:t>
            </a:r>
            <a:r>
              <a:rPr lang="en-US" sz="1400" dirty="0">
                <a:solidFill>
                  <a:schemeClr val="bg2">
                    <a:lumMod val="90000"/>
                  </a:schemeClr>
                </a:solidFill>
              </a:rPr>
              <a:t>CITY, </a:t>
            </a:r>
            <a:r>
              <a:rPr lang="en-US" sz="1400" dirty="0">
                <a:solidFill>
                  <a:srgbClr val="FFC000"/>
                </a:solidFill>
              </a:rPr>
              <a:t>GENDER: </a:t>
            </a:r>
            <a:r>
              <a:rPr lang="en-US" sz="1400" dirty="0" smtClean="0">
                <a:solidFill>
                  <a:srgbClr val="FFC000"/>
                </a:solidFill>
              </a:rPr>
              <a:t>female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16" y="1825672"/>
            <a:ext cx="5029200" cy="5029200"/>
          </a:xfrm>
          <a:prstGeom prst="rect">
            <a:avLst/>
          </a:prstGeom>
        </p:spPr>
      </p:pic>
      <p:sp>
        <p:nvSpPr>
          <p:cNvPr id="6" name="TextBox 5"/>
          <p:cNvSpPr txBox="1"/>
          <p:nvPr/>
        </p:nvSpPr>
        <p:spPr>
          <a:xfrm>
            <a:off x="4133460" y="2157361"/>
            <a:ext cx="688009" cy="253916"/>
          </a:xfrm>
          <a:prstGeom prst="rect">
            <a:avLst/>
          </a:prstGeom>
          <a:noFill/>
        </p:spPr>
        <p:txBody>
          <a:bodyPr wrap="none" rtlCol="0">
            <a:spAutoFit/>
          </a:bodyPr>
          <a:lstStyle/>
          <a:p>
            <a:r>
              <a:rPr lang="en-US" sz="1050" dirty="0" smtClean="0"/>
              <a:t>Age: 45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608" y="1825672"/>
            <a:ext cx="5029200" cy="5029200"/>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50</a:t>
            </a:r>
            <a:endParaRPr lang="en-US" sz="1050" dirty="0"/>
          </a:p>
        </p:txBody>
      </p:sp>
      <p:sp>
        <p:nvSpPr>
          <p:cNvPr id="10" name="TextBox 9">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1" name="TextBox 10">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33573672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HO CHI MINH </a:t>
            </a:r>
            <a:r>
              <a:rPr lang="en-US" sz="1400" dirty="0">
                <a:solidFill>
                  <a:schemeClr val="bg2">
                    <a:lumMod val="90000"/>
                  </a:schemeClr>
                </a:solidFill>
              </a:rPr>
              <a:t>CITY, </a:t>
            </a:r>
            <a:r>
              <a:rPr lang="en-US" sz="1400" dirty="0">
                <a:solidFill>
                  <a:srgbClr val="FFC000"/>
                </a:solidFill>
              </a:rPr>
              <a:t>GENDER: </a:t>
            </a:r>
            <a:r>
              <a:rPr lang="en-US" sz="1400" dirty="0" smtClean="0">
                <a:solidFill>
                  <a:srgbClr val="FFC000"/>
                </a:solidFill>
              </a:rPr>
              <a:t>female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16" y="1822544"/>
            <a:ext cx="5029199" cy="5035455"/>
          </a:xfrm>
          <a:prstGeom prst="rect">
            <a:avLst/>
          </a:prstGeom>
        </p:spPr>
      </p:pic>
      <p:sp>
        <p:nvSpPr>
          <p:cNvPr id="6" name="TextBox 5"/>
          <p:cNvSpPr txBox="1"/>
          <p:nvPr/>
        </p:nvSpPr>
        <p:spPr>
          <a:xfrm>
            <a:off x="4133460" y="2157361"/>
            <a:ext cx="688009" cy="253916"/>
          </a:xfrm>
          <a:prstGeom prst="rect">
            <a:avLst/>
          </a:prstGeom>
          <a:noFill/>
        </p:spPr>
        <p:txBody>
          <a:bodyPr wrap="none" rtlCol="0">
            <a:spAutoFit/>
          </a:bodyPr>
          <a:lstStyle/>
          <a:p>
            <a:r>
              <a:rPr lang="en-US" sz="1050" dirty="0" smtClean="0"/>
              <a:t>Age: 55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4732" y="1828800"/>
            <a:ext cx="5029200" cy="5029200"/>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60</a:t>
            </a:r>
            <a:endParaRPr lang="en-US" sz="1050" dirty="0"/>
          </a:p>
        </p:txBody>
      </p:sp>
      <p:sp>
        <p:nvSpPr>
          <p:cNvPr id="10" name="TextBox 9">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1" name="TextBox 10">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1534488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prediction result summary: </a:t>
            </a:r>
            <a:r>
              <a:rPr lang="en-US" dirty="0" smtClean="0">
                <a:solidFill>
                  <a:srgbClr val="FFC000"/>
                </a:solidFill>
              </a:rPr>
              <a:t>Fee Income</a:t>
            </a:r>
            <a:r>
              <a:rPr lang="en-US" dirty="0" smtClean="0">
                <a:solidFill>
                  <a:srgbClr val="FFFEFF"/>
                </a:solidFill>
              </a:rPr>
              <a:t/>
            </a:r>
            <a:br>
              <a:rPr lang="en-US" dirty="0" smtClean="0">
                <a:solidFill>
                  <a:srgbClr val="FFFEFF"/>
                </a:solidFill>
              </a:rPr>
            </a:br>
            <a:r>
              <a:rPr lang="en-US" sz="1400" dirty="0">
                <a:solidFill>
                  <a:schemeClr val="bg2">
                    <a:lumMod val="90000"/>
                  </a:schemeClr>
                </a:solidFill>
              </a:rPr>
              <a:t>LOCATION: HO CHI MINH CITY, ACCOUNT TYPE: </a:t>
            </a:r>
            <a:r>
              <a:rPr lang="en-US" sz="1400" dirty="0" smtClean="0">
                <a:solidFill>
                  <a:schemeClr val="bg2">
                    <a:lumMod val="90000"/>
                  </a:schemeClr>
                </a:solidFill>
              </a:rPr>
              <a:t>margin</a:t>
            </a:r>
            <a:endParaRPr lang="en-US" sz="1400" dirty="0">
              <a:solidFill>
                <a:schemeClr val="bg2">
                  <a:lumMod val="9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70364"/>
            <a:ext cx="12192000" cy="4987636"/>
          </a:xfrm>
          <a:prstGeom prst="rect">
            <a:avLst/>
          </a:prstGeom>
        </p:spPr>
      </p:pic>
      <p:sp>
        <p:nvSpPr>
          <p:cNvPr id="6" name="TextBox 5">
            <a:hlinkClick r:id="rId4"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7" name="TextBox 6">
            <a:hlinkClick r:id="rId5"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2773246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prediction result summary: </a:t>
            </a:r>
            <a:r>
              <a:rPr lang="en-US" dirty="0" smtClean="0">
                <a:solidFill>
                  <a:srgbClr val="FFC000"/>
                </a:solidFill>
              </a:rPr>
              <a:t>interest income</a:t>
            </a:r>
            <a:r>
              <a:rPr lang="en-US" dirty="0" smtClean="0">
                <a:solidFill>
                  <a:srgbClr val="FFFEFF"/>
                </a:solidFill>
              </a:rPr>
              <a:t/>
            </a:r>
            <a:br>
              <a:rPr lang="en-US" dirty="0" smtClean="0">
                <a:solidFill>
                  <a:srgbClr val="FFFEFF"/>
                </a:solidFill>
              </a:rPr>
            </a:br>
            <a:r>
              <a:rPr lang="en-US" sz="1400" dirty="0">
                <a:solidFill>
                  <a:schemeClr val="bg2">
                    <a:lumMod val="90000"/>
                  </a:schemeClr>
                </a:solidFill>
              </a:rPr>
              <a:t>LOCATION: HO CHI MINH CITY, ACCOUNT TYPE: </a:t>
            </a:r>
            <a:r>
              <a:rPr lang="en-US" sz="1400" dirty="0" smtClean="0">
                <a:solidFill>
                  <a:schemeClr val="bg2">
                    <a:lumMod val="90000"/>
                  </a:schemeClr>
                </a:solidFill>
              </a:rPr>
              <a:t>margin</a:t>
            </a:r>
            <a:endParaRPr lang="en-US" sz="1400" dirty="0">
              <a:solidFill>
                <a:schemeClr val="bg2">
                  <a:lumMod val="9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70364"/>
            <a:ext cx="12192000" cy="4987636"/>
          </a:xfrm>
          <a:prstGeom prst="rect">
            <a:avLst/>
          </a:prstGeom>
        </p:spPr>
      </p:pic>
      <p:sp>
        <p:nvSpPr>
          <p:cNvPr id="5" name="TextBox 4">
            <a:hlinkClick r:id="rId4"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6" name="TextBox 5">
            <a:hlinkClick r:id="rId5"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1893889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xmlns="" id="{4AE9D071-98CF-435C-BD2B-976514544D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xmlns=""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 y="10"/>
            <a:ext cx="12191980" cy="6857990"/>
          </a:xfrm>
          <a:prstGeom prst="rect">
            <a:avLst/>
          </a:prstGeom>
        </p:spPr>
      </p:pic>
      <p:grpSp>
        <p:nvGrpSpPr>
          <p:cNvPr id="15" name="Group 14">
            <a:extLst>
              <a:ext uri="{FF2B5EF4-FFF2-40B4-BE49-F238E27FC236}">
                <a16:creationId xmlns:a16="http://schemas.microsoft.com/office/drawing/2014/main" xmlns="" id="{D619FC33-16ED-4246-9596-BEFEB55E4C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9" y="457200"/>
            <a:ext cx="7507083" cy="5935132"/>
            <a:chOff x="438067" y="457200"/>
            <a:chExt cx="7507083" cy="5935132"/>
          </a:xfrm>
        </p:grpSpPr>
        <p:sp>
          <p:nvSpPr>
            <p:cNvPr id="16" name="Rectangle 15">
              <a:extLst>
                <a:ext uri="{FF2B5EF4-FFF2-40B4-BE49-F238E27FC236}">
                  <a16:creationId xmlns:a16="http://schemas.microsoft.com/office/drawing/2014/main" xmlns="" id="{2EEA80E1-F99F-4009-837F-2F72F8A5D5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0230AF9A-4641-4BD8-9F95-9607CD3040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xmlns="" id="{8703D4EC-9389-41B6-B88B-B6FDC8CD33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xmlns="" id="{7F2616EE-270D-4F4C-BA1F-2708D387B800}"/>
              </a:ext>
            </a:extLst>
          </p:cNvPr>
          <p:cNvSpPr>
            <a:spLocks noGrp="1"/>
          </p:cNvSpPr>
          <p:nvPr>
            <p:ph type="title"/>
          </p:nvPr>
        </p:nvSpPr>
        <p:spPr>
          <a:xfrm>
            <a:off x="635032" y="2102333"/>
            <a:ext cx="7213600" cy="1860067"/>
          </a:xfrm>
        </p:spPr>
        <p:txBody>
          <a:bodyPr anchor="ctr">
            <a:normAutofit/>
          </a:bodyPr>
          <a:lstStyle/>
          <a:p>
            <a:pPr algn="ctr"/>
            <a:r>
              <a:rPr lang="en-US" sz="6000" cap="none" dirty="0" smtClean="0">
                <a:solidFill>
                  <a:srgbClr val="FFC000"/>
                </a:solidFill>
              </a:rPr>
              <a:t>RESULT OF</a:t>
            </a:r>
            <a:br>
              <a:rPr lang="en-US" sz="6000" cap="none" dirty="0" smtClean="0">
                <a:solidFill>
                  <a:srgbClr val="FFC000"/>
                </a:solidFill>
              </a:rPr>
            </a:br>
            <a:r>
              <a:rPr lang="en-US" sz="6000" cap="none" dirty="0" smtClean="0">
                <a:solidFill>
                  <a:srgbClr val="FFC000"/>
                </a:solidFill>
              </a:rPr>
              <a:t>HA NOI</a:t>
            </a:r>
            <a:endParaRPr lang="en-US" sz="2400" cap="none" dirty="0">
              <a:solidFill>
                <a:srgbClr val="FFC000"/>
              </a:solidFill>
            </a:endParaRPr>
          </a:p>
        </p:txBody>
      </p:sp>
    </p:spTree>
    <p:extLst>
      <p:ext uri="{BB962C8B-B14F-4D97-AF65-F5344CB8AC3E}">
        <p14:creationId xmlns:p14="http://schemas.microsoft.com/office/powerpoint/2010/main" val="34951390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xmlns="" id="{4AE9D071-98CF-435C-BD2B-976514544D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xmlns=""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 y="10"/>
            <a:ext cx="12191980" cy="6857990"/>
          </a:xfrm>
          <a:prstGeom prst="rect">
            <a:avLst/>
          </a:prstGeom>
        </p:spPr>
      </p:pic>
      <p:grpSp>
        <p:nvGrpSpPr>
          <p:cNvPr id="15" name="Group 14">
            <a:extLst>
              <a:ext uri="{FF2B5EF4-FFF2-40B4-BE49-F238E27FC236}">
                <a16:creationId xmlns:a16="http://schemas.microsoft.com/office/drawing/2014/main" xmlns="" id="{D619FC33-16ED-4246-9596-BEFEB55E4C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9" y="457200"/>
            <a:ext cx="7507083" cy="5935132"/>
            <a:chOff x="438067" y="457200"/>
            <a:chExt cx="7507083" cy="5935132"/>
          </a:xfrm>
        </p:grpSpPr>
        <p:sp>
          <p:nvSpPr>
            <p:cNvPr id="16" name="Rectangle 15">
              <a:extLst>
                <a:ext uri="{FF2B5EF4-FFF2-40B4-BE49-F238E27FC236}">
                  <a16:creationId xmlns:a16="http://schemas.microsoft.com/office/drawing/2014/main" xmlns="" id="{2EEA80E1-F99F-4009-837F-2F72F8A5D5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0230AF9A-4641-4BD8-9F95-9607CD3040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xmlns="" id="{8703D4EC-9389-41B6-B88B-B6FDC8CD33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xmlns="" id="{7F2616EE-270D-4F4C-BA1F-2708D387B800}"/>
              </a:ext>
            </a:extLst>
          </p:cNvPr>
          <p:cNvSpPr>
            <a:spLocks noGrp="1"/>
          </p:cNvSpPr>
          <p:nvPr>
            <p:ph type="title"/>
          </p:nvPr>
        </p:nvSpPr>
        <p:spPr>
          <a:xfrm>
            <a:off x="635032" y="2102333"/>
            <a:ext cx="7213600" cy="1860067"/>
          </a:xfrm>
        </p:spPr>
        <p:txBody>
          <a:bodyPr anchor="ctr">
            <a:normAutofit/>
          </a:bodyPr>
          <a:lstStyle/>
          <a:p>
            <a:pPr algn="ctr"/>
            <a:r>
              <a:rPr lang="en-US" sz="6000" cap="none" dirty="0" smtClean="0">
                <a:solidFill>
                  <a:srgbClr val="FFC000"/>
                </a:solidFill>
              </a:rPr>
              <a:t>NORMAL</a:t>
            </a:r>
            <a:br>
              <a:rPr lang="en-US" sz="6000" cap="none" dirty="0" smtClean="0">
                <a:solidFill>
                  <a:srgbClr val="FFC000"/>
                </a:solidFill>
              </a:rPr>
            </a:br>
            <a:r>
              <a:rPr lang="en-US" sz="6000" cap="none" dirty="0" smtClean="0">
                <a:solidFill>
                  <a:srgbClr val="FFC000"/>
                </a:solidFill>
              </a:rPr>
              <a:t>ACCOUNT</a:t>
            </a:r>
            <a:endParaRPr lang="en-US" sz="2400" cap="none" dirty="0">
              <a:solidFill>
                <a:srgbClr val="FFC000"/>
              </a:solidFill>
            </a:endParaRPr>
          </a:p>
        </p:txBody>
      </p:sp>
    </p:spTree>
    <p:extLst>
      <p:ext uri="{BB962C8B-B14F-4D97-AF65-F5344CB8AC3E}">
        <p14:creationId xmlns:p14="http://schemas.microsoft.com/office/powerpoint/2010/main" val="8021607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research background</a:t>
            </a:r>
            <a:endParaRPr lang="en-US" sz="1400" dirty="0">
              <a:solidFill>
                <a:schemeClr val="bg2">
                  <a:lumMod val="90000"/>
                </a:schemeClr>
              </a:solidFill>
            </a:endParaRPr>
          </a:p>
        </p:txBody>
      </p:sp>
      <p:sp>
        <p:nvSpPr>
          <p:cNvPr id="3" name="TextBox 2"/>
          <p:cNvSpPr txBox="1"/>
          <p:nvPr/>
        </p:nvSpPr>
        <p:spPr>
          <a:xfrm>
            <a:off x="518497" y="2105636"/>
            <a:ext cx="11155006" cy="923330"/>
          </a:xfrm>
          <a:prstGeom prst="rect">
            <a:avLst/>
          </a:prstGeom>
          <a:noFill/>
        </p:spPr>
        <p:txBody>
          <a:bodyPr wrap="square" rtlCol="0">
            <a:spAutoFit/>
          </a:bodyPr>
          <a:lstStyle/>
          <a:p>
            <a:r>
              <a:rPr lang="en-US" dirty="0" smtClean="0"/>
              <a:t>Although there are significant evidences showing that, younger customers tend to trade more aggressively by carrying higher margin and higher turnover (result from version 1), this report reveals that older customers, usually have greater NAV:</a:t>
            </a:r>
          </a:p>
        </p:txBody>
      </p:sp>
      <p:graphicFrame>
        <p:nvGraphicFramePr>
          <p:cNvPr id="4" name="Table 3"/>
          <p:cNvGraphicFramePr>
            <a:graphicFrameLocks noGrp="1"/>
          </p:cNvGraphicFramePr>
          <p:nvPr>
            <p:extLst>
              <p:ext uri="{D42A27DB-BD31-4B8C-83A1-F6EECF244321}">
                <p14:modId xmlns:p14="http://schemas.microsoft.com/office/powerpoint/2010/main" val="3915839536"/>
              </p:ext>
            </p:extLst>
          </p:nvPr>
        </p:nvGraphicFramePr>
        <p:xfrm>
          <a:off x="1541955" y="3292812"/>
          <a:ext cx="9108090" cy="1891583"/>
        </p:xfrm>
        <a:graphic>
          <a:graphicData uri="http://schemas.openxmlformats.org/drawingml/2006/table">
            <a:tbl>
              <a:tblPr firstRow="1" bandRow="1">
                <a:tableStyleId>{5C22544A-7EE6-4342-B048-85BDC9FD1C3A}</a:tableStyleId>
              </a:tblPr>
              <a:tblGrid>
                <a:gridCol w="3036030"/>
                <a:gridCol w="3036030"/>
                <a:gridCol w="3036030"/>
              </a:tblGrid>
              <a:tr h="451681">
                <a:tc>
                  <a:txBody>
                    <a:bodyPr/>
                    <a:lstStyle/>
                    <a:p>
                      <a:endParaRPr lang="en-US" dirty="0"/>
                    </a:p>
                  </a:txBody>
                  <a:tcPr/>
                </a:tc>
                <a:tc>
                  <a:txBody>
                    <a:bodyPr/>
                    <a:lstStyle/>
                    <a:p>
                      <a:pPr algn="ctr"/>
                      <a:r>
                        <a:rPr lang="en-US" dirty="0" smtClean="0"/>
                        <a:t>Young</a:t>
                      </a:r>
                      <a:endParaRPr lang="en-US" dirty="0"/>
                    </a:p>
                  </a:txBody>
                  <a:tcPr/>
                </a:tc>
                <a:tc>
                  <a:txBody>
                    <a:bodyPr/>
                    <a:lstStyle/>
                    <a:p>
                      <a:pPr algn="ctr"/>
                      <a:r>
                        <a:rPr lang="en-US" dirty="0" smtClean="0"/>
                        <a:t>Old</a:t>
                      </a:r>
                      <a:endParaRPr lang="en-US" dirty="0"/>
                    </a:p>
                  </a:txBody>
                  <a:tcPr/>
                </a:tc>
              </a:tr>
              <a:tr h="988221">
                <a:tc>
                  <a:txBody>
                    <a:bodyPr/>
                    <a:lstStyle/>
                    <a:p>
                      <a:pPr algn="ctr"/>
                      <a:r>
                        <a:rPr lang="en-US" dirty="0" smtClean="0"/>
                        <a:t>Margin usage</a:t>
                      </a:r>
                      <a:r>
                        <a:rPr lang="en-US" baseline="0" dirty="0" smtClean="0"/>
                        <a:t> ratio</a:t>
                      </a:r>
                    </a:p>
                    <a:p>
                      <a:pPr algn="ctr"/>
                      <a:r>
                        <a:rPr lang="en-US" baseline="0" dirty="0" smtClean="0"/>
                        <a:t> &amp;</a:t>
                      </a:r>
                    </a:p>
                    <a:p>
                      <a:pPr algn="ctr"/>
                      <a:r>
                        <a:rPr lang="en-US" baseline="0" dirty="0" smtClean="0"/>
                        <a:t>Trading turnover</a:t>
                      </a:r>
                    </a:p>
                  </a:txBody>
                  <a:tcPr/>
                </a:tc>
                <a:tc>
                  <a:txBody>
                    <a:bodyPr/>
                    <a:lstStyle/>
                    <a:p>
                      <a:pPr algn="ctr"/>
                      <a:r>
                        <a:rPr lang="en-US" dirty="0" smtClean="0"/>
                        <a:t>High</a:t>
                      </a:r>
                      <a:endParaRPr lang="en-US" dirty="0"/>
                    </a:p>
                  </a:txBody>
                  <a:tcPr anchor="ctr"/>
                </a:tc>
                <a:tc>
                  <a:txBody>
                    <a:bodyPr/>
                    <a:lstStyle/>
                    <a:p>
                      <a:pPr marL="0" algn="ctr" defTabSz="457200" rtl="0" eaLnBrk="1" latinLnBrk="0" hangingPunct="1"/>
                      <a:r>
                        <a:rPr lang="en-US" sz="1800" kern="1200" dirty="0" smtClean="0">
                          <a:solidFill>
                            <a:schemeClr val="dk1"/>
                          </a:solidFill>
                          <a:latin typeface="+mn-lt"/>
                          <a:ea typeface="+mn-ea"/>
                          <a:cs typeface="+mn-cs"/>
                        </a:rPr>
                        <a:t>Low</a:t>
                      </a:r>
                      <a:endParaRPr lang="en-US" sz="1800" kern="1200" dirty="0">
                        <a:solidFill>
                          <a:schemeClr val="dk1"/>
                        </a:solidFill>
                        <a:latin typeface="+mn-lt"/>
                        <a:ea typeface="+mn-ea"/>
                        <a:cs typeface="+mn-cs"/>
                      </a:endParaRPr>
                    </a:p>
                  </a:txBody>
                  <a:tcPr anchor="ctr"/>
                </a:tc>
              </a:tr>
              <a:tr h="451681">
                <a:tc>
                  <a:txBody>
                    <a:bodyPr/>
                    <a:lstStyle/>
                    <a:p>
                      <a:pPr algn="ctr"/>
                      <a:r>
                        <a:rPr lang="en-US" baseline="0" dirty="0" smtClean="0"/>
                        <a:t>NAV</a:t>
                      </a:r>
                      <a:endParaRPr lang="en-US" dirty="0"/>
                    </a:p>
                  </a:txBody>
                  <a:tcPr/>
                </a:tc>
                <a:tc>
                  <a:txBody>
                    <a:bodyPr/>
                    <a:lstStyle/>
                    <a:p>
                      <a:pPr algn="ctr"/>
                      <a:r>
                        <a:rPr lang="en-US" dirty="0" smtClean="0"/>
                        <a:t>Low</a:t>
                      </a:r>
                      <a:endParaRPr lang="en-US" dirty="0"/>
                    </a:p>
                  </a:txBody>
                  <a:tcPr anchor="ctr"/>
                </a:tc>
                <a:tc>
                  <a:txBody>
                    <a:bodyPr/>
                    <a:lstStyle/>
                    <a:p>
                      <a:pPr algn="ctr"/>
                      <a:r>
                        <a:rPr lang="en-US" dirty="0" smtClean="0"/>
                        <a:t>High</a:t>
                      </a:r>
                      <a:endParaRPr lang="en-US" dirty="0"/>
                    </a:p>
                  </a:txBody>
                  <a:tcPr anchor="ctr"/>
                </a:tc>
              </a:tr>
            </a:tbl>
          </a:graphicData>
        </a:graphic>
      </p:graphicFrame>
      <p:sp>
        <p:nvSpPr>
          <p:cNvPr id="30" name="TextBox 29"/>
          <p:cNvSpPr txBox="1"/>
          <p:nvPr/>
        </p:nvSpPr>
        <p:spPr>
          <a:xfrm>
            <a:off x="518497" y="5361962"/>
            <a:ext cx="11155006" cy="1200329"/>
          </a:xfrm>
          <a:prstGeom prst="rect">
            <a:avLst/>
          </a:prstGeom>
          <a:noFill/>
        </p:spPr>
        <p:txBody>
          <a:bodyPr wrap="square" rtlCol="0">
            <a:spAutoFit/>
          </a:bodyPr>
          <a:lstStyle/>
          <a:p>
            <a:r>
              <a:rPr lang="en-US" dirty="0" smtClean="0"/>
              <a:t>Because NAV directly determines how much income one customer could generate to PHS. We attempt to develop a model that takes into account both relative aspects (margin usage ratio &amp; trading turnover) and absolute aspect (NAV) to predict the expected income one </a:t>
            </a:r>
            <a:r>
              <a:rPr lang="en-US" u="sng" dirty="0" smtClean="0"/>
              <a:t>new</a:t>
            </a:r>
            <a:r>
              <a:rPr lang="en-US" dirty="0" smtClean="0"/>
              <a:t> customer could yield over a month.</a:t>
            </a:r>
          </a:p>
        </p:txBody>
      </p:sp>
    </p:spTree>
    <p:extLst>
      <p:ext uri="{BB962C8B-B14F-4D97-AF65-F5344CB8AC3E}">
        <p14:creationId xmlns:p14="http://schemas.microsoft.com/office/powerpoint/2010/main" val="308151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normal </a:t>
            </a:r>
            <a:r>
              <a:rPr lang="en-US" sz="1400" dirty="0" smtClean="0">
                <a:solidFill>
                  <a:schemeClr val="bg2">
                    <a:lumMod val="90000"/>
                  </a:schemeClr>
                </a:solidFill>
              </a:rPr>
              <a:t>, LOCATION: Ha </a:t>
            </a:r>
            <a:r>
              <a:rPr lang="en-US" sz="1400" dirty="0" err="1" smtClean="0">
                <a:solidFill>
                  <a:schemeClr val="bg2">
                    <a:lumMod val="90000"/>
                  </a:schemeClr>
                </a:solidFill>
              </a:rPr>
              <a:t>noi</a:t>
            </a:r>
            <a:r>
              <a:rPr lang="en-US" sz="1400" dirty="0" smtClean="0">
                <a:solidFill>
                  <a:schemeClr val="bg2">
                    <a:lumMod val="90000"/>
                  </a:schemeClr>
                </a:solidFill>
              </a:rPr>
              <a:t>, </a:t>
            </a:r>
            <a:r>
              <a:rPr lang="en-US" sz="1400" dirty="0">
                <a:solidFill>
                  <a:srgbClr val="FFC000"/>
                </a:solidFill>
              </a:rPr>
              <a:t>GENDER: </a:t>
            </a:r>
            <a:r>
              <a:rPr lang="en-US" sz="1400" dirty="0" smtClean="0">
                <a:solidFill>
                  <a:srgbClr val="FFC000"/>
                </a:solidFill>
              </a:rPr>
              <a:t>male</a:t>
            </a:r>
            <a:endParaRPr lang="en-US" dirty="0">
              <a:solidFill>
                <a:srgbClr val="FFC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98" y="1800812"/>
            <a:ext cx="2834640" cy="242969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6538" y="1800815"/>
            <a:ext cx="2834640" cy="242969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5818" y="1800810"/>
            <a:ext cx="2834640" cy="242969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178" y="1800810"/>
            <a:ext cx="2834640" cy="242969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898" y="4230497"/>
            <a:ext cx="2834640" cy="242969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6538" y="4230494"/>
            <a:ext cx="2834640" cy="2429691"/>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1178" y="4230490"/>
            <a:ext cx="2834639" cy="2429691"/>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35818" y="4230487"/>
            <a:ext cx="2834640" cy="2429691"/>
          </a:xfrm>
          <a:prstGeom prst="rect">
            <a:avLst/>
          </a:prstGeom>
        </p:spPr>
      </p:pic>
      <p:sp>
        <p:nvSpPr>
          <p:cNvPr id="13" name="TextBox 12">
            <a:hlinkClick r:id="rId11"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5" name="TextBox 14">
            <a:hlinkClick r:id="rId12"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26810032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normal </a:t>
            </a:r>
            <a:r>
              <a:rPr lang="en-US" sz="1400" dirty="0" smtClean="0">
                <a:solidFill>
                  <a:schemeClr val="bg2">
                    <a:lumMod val="90000"/>
                  </a:schemeClr>
                </a:solidFill>
              </a:rPr>
              <a:t>, LOCATION: </a:t>
            </a:r>
            <a:r>
              <a:rPr lang="en-US" sz="1400" dirty="0">
                <a:solidFill>
                  <a:schemeClr val="bg2">
                    <a:lumMod val="90000"/>
                  </a:schemeClr>
                </a:solidFill>
              </a:rPr>
              <a:t>Ha </a:t>
            </a:r>
            <a:r>
              <a:rPr lang="en-US" sz="1400" dirty="0" err="1">
                <a:solidFill>
                  <a:schemeClr val="bg2">
                    <a:lumMod val="90000"/>
                  </a:schemeClr>
                </a:solidFill>
              </a:rPr>
              <a:t>noi</a:t>
            </a:r>
            <a:r>
              <a:rPr lang="en-US" sz="1400" dirty="0" smtClean="0">
                <a:solidFill>
                  <a:schemeClr val="bg2">
                    <a:lumMod val="90000"/>
                  </a:schemeClr>
                </a:solidFill>
              </a:rPr>
              <a:t>, </a:t>
            </a:r>
            <a:r>
              <a:rPr lang="en-US" sz="1400" dirty="0">
                <a:solidFill>
                  <a:srgbClr val="FFC000"/>
                </a:solidFill>
              </a:rPr>
              <a:t>GENDER: Female</a:t>
            </a:r>
            <a:endParaRPr lang="en-US" dirty="0">
              <a:solidFill>
                <a:srgbClr val="FFC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973" y="1805490"/>
            <a:ext cx="2834640" cy="242969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5613" y="1805490"/>
            <a:ext cx="2834640" cy="242969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0253" y="1805489"/>
            <a:ext cx="2834640" cy="242969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4893" y="1805489"/>
            <a:ext cx="2834640" cy="2429691"/>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973" y="4235186"/>
            <a:ext cx="2834640" cy="2429691"/>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1360" y="4235185"/>
            <a:ext cx="2834640" cy="2429691"/>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20253" y="4235185"/>
            <a:ext cx="2834640" cy="2429691"/>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35818" y="4230489"/>
            <a:ext cx="2834640" cy="2429691"/>
          </a:xfrm>
          <a:prstGeom prst="rect">
            <a:avLst/>
          </a:prstGeom>
        </p:spPr>
      </p:pic>
      <p:sp>
        <p:nvSpPr>
          <p:cNvPr id="12" name="TextBox 11">
            <a:hlinkClick r:id="rId11"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3" name="TextBox 12">
            <a:hlinkClick r:id="rId12"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39175093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prediction result summary: Fee Income</a:t>
            </a:r>
            <a:br>
              <a:rPr lang="en-US" dirty="0" smtClean="0">
                <a:solidFill>
                  <a:srgbClr val="FFFEFF"/>
                </a:solidFill>
              </a:rPr>
            </a:br>
            <a:r>
              <a:rPr lang="en-US" sz="1400" dirty="0">
                <a:solidFill>
                  <a:schemeClr val="bg2">
                    <a:lumMod val="90000"/>
                  </a:schemeClr>
                </a:solidFill>
              </a:rPr>
              <a:t>LOCATION: HA NOI</a:t>
            </a:r>
            <a:r>
              <a:rPr lang="en-US" sz="1400" dirty="0" smtClean="0">
                <a:solidFill>
                  <a:schemeClr val="bg2">
                    <a:lumMod val="90000"/>
                  </a:schemeClr>
                </a:solidFill>
              </a:rPr>
              <a:t>, </a:t>
            </a:r>
            <a:r>
              <a:rPr lang="en-US" sz="1400" dirty="0">
                <a:solidFill>
                  <a:schemeClr val="bg2">
                    <a:lumMod val="90000"/>
                  </a:schemeClr>
                </a:solidFill>
              </a:rPr>
              <a:t>ACCOUNT TYPE: normal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70364"/>
            <a:ext cx="12191999" cy="4987636"/>
          </a:xfrm>
          <a:prstGeom prst="rect">
            <a:avLst/>
          </a:prstGeom>
        </p:spPr>
      </p:pic>
      <p:sp>
        <p:nvSpPr>
          <p:cNvPr id="4" name="TextBox 3">
            <a:hlinkClick r:id="rId4"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Tree>
    <p:extLst>
      <p:ext uri="{BB962C8B-B14F-4D97-AF65-F5344CB8AC3E}">
        <p14:creationId xmlns:p14="http://schemas.microsoft.com/office/powerpoint/2010/main" val="31082117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xmlns="" id="{4AE9D071-98CF-435C-BD2B-976514544D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xmlns=""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 y="10"/>
            <a:ext cx="12191980" cy="6857990"/>
          </a:xfrm>
          <a:prstGeom prst="rect">
            <a:avLst/>
          </a:prstGeom>
        </p:spPr>
      </p:pic>
      <p:grpSp>
        <p:nvGrpSpPr>
          <p:cNvPr id="15" name="Group 14">
            <a:extLst>
              <a:ext uri="{FF2B5EF4-FFF2-40B4-BE49-F238E27FC236}">
                <a16:creationId xmlns:a16="http://schemas.microsoft.com/office/drawing/2014/main" xmlns="" id="{D619FC33-16ED-4246-9596-BEFEB55E4C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9" y="457200"/>
            <a:ext cx="7507083" cy="5935132"/>
            <a:chOff x="438067" y="457200"/>
            <a:chExt cx="7507083" cy="5935132"/>
          </a:xfrm>
        </p:grpSpPr>
        <p:sp>
          <p:nvSpPr>
            <p:cNvPr id="16" name="Rectangle 15">
              <a:extLst>
                <a:ext uri="{FF2B5EF4-FFF2-40B4-BE49-F238E27FC236}">
                  <a16:creationId xmlns:a16="http://schemas.microsoft.com/office/drawing/2014/main" xmlns="" id="{2EEA80E1-F99F-4009-837F-2F72F8A5D5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0230AF9A-4641-4BD8-9F95-9607CD3040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xmlns="" id="{8703D4EC-9389-41B6-B88B-B6FDC8CD33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xmlns="" id="{7F2616EE-270D-4F4C-BA1F-2708D387B800}"/>
              </a:ext>
            </a:extLst>
          </p:cNvPr>
          <p:cNvSpPr>
            <a:spLocks noGrp="1"/>
          </p:cNvSpPr>
          <p:nvPr>
            <p:ph type="title"/>
          </p:nvPr>
        </p:nvSpPr>
        <p:spPr>
          <a:xfrm>
            <a:off x="635032" y="2102333"/>
            <a:ext cx="7213600" cy="1860067"/>
          </a:xfrm>
        </p:spPr>
        <p:txBody>
          <a:bodyPr anchor="ctr">
            <a:normAutofit/>
          </a:bodyPr>
          <a:lstStyle/>
          <a:p>
            <a:pPr algn="ctr"/>
            <a:r>
              <a:rPr lang="en-US" sz="6000" cap="none" dirty="0" smtClean="0">
                <a:solidFill>
                  <a:srgbClr val="FFC000"/>
                </a:solidFill>
              </a:rPr>
              <a:t>MARGIN</a:t>
            </a:r>
            <a:br>
              <a:rPr lang="en-US" sz="6000" cap="none" dirty="0" smtClean="0">
                <a:solidFill>
                  <a:srgbClr val="FFC000"/>
                </a:solidFill>
              </a:rPr>
            </a:br>
            <a:r>
              <a:rPr lang="en-US" sz="6000" cap="none" dirty="0" smtClean="0">
                <a:solidFill>
                  <a:srgbClr val="FFC000"/>
                </a:solidFill>
              </a:rPr>
              <a:t>ACCOUNT</a:t>
            </a:r>
            <a:endParaRPr lang="en-US" sz="2400" cap="none" dirty="0">
              <a:solidFill>
                <a:srgbClr val="FFC000"/>
              </a:solidFill>
            </a:endParaRPr>
          </a:p>
        </p:txBody>
      </p:sp>
    </p:spTree>
    <p:extLst>
      <p:ext uri="{BB962C8B-B14F-4D97-AF65-F5344CB8AC3E}">
        <p14:creationId xmlns:p14="http://schemas.microsoft.com/office/powerpoint/2010/main" val="23038917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ha </a:t>
            </a:r>
            <a:r>
              <a:rPr lang="en-US" sz="1400" dirty="0" err="1" smtClean="0">
                <a:solidFill>
                  <a:schemeClr val="bg2">
                    <a:lumMod val="90000"/>
                  </a:schemeClr>
                </a:solidFill>
              </a:rPr>
              <a:t>noi</a:t>
            </a:r>
            <a:r>
              <a:rPr lang="en-US" sz="1400" dirty="0" smtClean="0">
                <a:solidFill>
                  <a:schemeClr val="bg2">
                    <a:lumMod val="90000"/>
                  </a:schemeClr>
                </a:solidFill>
              </a:rPr>
              <a:t>, </a:t>
            </a:r>
            <a:r>
              <a:rPr lang="en-US" sz="1400" dirty="0">
                <a:solidFill>
                  <a:srgbClr val="FFC000"/>
                </a:solidFill>
              </a:rPr>
              <a:t>GENDER: </a:t>
            </a:r>
            <a:r>
              <a:rPr lang="en-US" sz="1400" dirty="0" smtClean="0">
                <a:solidFill>
                  <a:srgbClr val="FFC000"/>
                </a:solidFill>
              </a:rPr>
              <a:t>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1828800"/>
            <a:ext cx="5029200" cy="5029200"/>
          </a:xfrm>
          <a:prstGeom prst="rect">
            <a:avLst/>
          </a:prstGeom>
        </p:spPr>
      </p:pic>
      <p:sp>
        <p:nvSpPr>
          <p:cNvPr id="6" name="TextBox 5"/>
          <p:cNvSpPr txBox="1"/>
          <p:nvPr/>
        </p:nvSpPr>
        <p:spPr>
          <a:xfrm>
            <a:off x="4133460" y="2157361"/>
            <a:ext cx="708848" cy="261610"/>
          </a:xfrm>
          <a:prstGeom prst="rect">
            <a:avLst/>
          </a:prstGeom>
          <a:noFill/>
        </p:spPr>
        <p:txBody>
          <a:bodyPr wrap="none" rtlCol="0">
            <a:spAutoFit/>
          </a:bodyPr>
          <a:lstStyle/>
          <a:p>
            <a:r>
              <a:rPr lang="en-US" sz="1050" dirty="0" smtClean="0"/>
              <a:t>Age: 25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608" y="1828800"/>
            <a:ext cx="5029200" cy="5029200"/>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30</a:t>
            </a:r>
            <a:endParaRPr lang="en-US" sz="1050" dirty="0"/>
          </a:p>
        </p:txBody>
      </p:sp>
      <p:sp>
        <p:nvSpPr>
          <p:cNvPr id="7" name="TextBox 6">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0" name="TextBox 9">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26857731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a:t>
            </a:r>
            <a:r>
              <a:rPr lang="en-US" sz="1400" dirty="0">
                <a:solidFill>
                  <a:schemeClr val="bg2">
                    <a:lumMod val="90000"/>
                  </a:schemeClr>
                </a:solidFill>
              </a:rPr>
              <a:t>HA NOI</a:t>
            </a:r>
            <a:r>
              <a:rPr lang="en-US" sz="1400" dirty="0" smtClean="0">
                <a:solidFill>
                  <a:schemeClr val="bg2">
                    <a:lumMod val="90000"/>
                  </a:schemeClr>
                </a:solidFill>
              </a:rPr>
              <a:t>, </a:t>
            </a:r>
            <a:r>
              <a:rPr lang="en-US" sz="1400" dirty="0">
                <a:solidFill>
                  <a:srgbClr val="FFC000"/>
                </a:solidFill>
              </a:rPr>
              <a:t>GENDER: </a:t>
            </a:r>
            <a:r>
              <a:rPr lang="en-US" sz="1400" dirty="0" smtClean="0">
                <a:solidFill>
                  <a:srgbClr val="FFC000"/>
                </a:solidFill>
              </a:rPr>
              <a:t>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16" y="1822544"/>
            <a:ext cx="5022952" cy="5029200"/>
          </a:xfrm>
          <a:prstGeom prst="rect">
            <a:avLst/>
          </a:prstGeom>
        </p:spPr>
      </p:pic>
      <p:sp>
        <p:nvSpPr>
          <p:cNvPr id="6" name="TextBox 5"/>
          <p:cNvSpPr txBox="1"/>
          <p:nvPr/>
        </p:nvSpPr>
        <p:spPr>
          <a:xfrm>
            <a:off x="4133460" y="2157361"/>
            <a:ext cx="688009" cy="253916"/>
          </a:xfrm>
          <a:prstGeom prst="rect">
            <a:avLst/>
          </a:prstGeom>
          <a:noFill/>
        </p:spPr>
        <p:txBody>
          <a:bodyPr wrap="none" rtlCol="0">
            <a:spAutoFit/>
          </a:bodyPr>
          <a:lstStyle/>
          <a:p>
            <a:r>
              <a:rPr lang="en-US" sz="1050" dirty="0" smtClean="0"/>
              <a:t>Age: 35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608" y="1825671"/>
            <a:ext cx="5029200" cy="5029200"/>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40</a:t>
            </a:r>
            <a:endParaRPr lang="en-US" sz="1050" dirty="0"/>
          </a:p>
        </p:txBody>
      </p:sp>
      <p:sp>
        <p:nvSpPr>
          <p:cNvPr id="7" name="TextBox 6">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0" name="TextBox 9">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4467280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a:t>
            </a:r>
            <a:r>
              <a:rPr lang="en-US" sz="1400" dirty="0">
                <a:solidFill>
                  <a:schemeClr val="bg2">
                    <a:lumMod val="90000"/>
                  </a:schemeClr>
                </a:solidFill>
              </a:rPr>
              <a:t>HA NOI</a:t>
            </a:r>
            <a:r>
              <a:rPr lang="en-US" sz="1400" dirty="0" smtClean="0">
                <a:solidFill>
                  <a:schemeClr val="bg2">
                    <a:lumMod val="90000"/>
                  </a:schemeClr>
                </a:solidFill>
              </a:rPr>
              <a:t>, </a:t>
            </a:r>
            <a:r>
              <a:rPr lang="en-US" sz="1400" dirty="0">
                <a:solidFill>
                  <a:srgbClr val="FFC000"/>
                </a:solidFill>
              </a:rPr>
              <a:t>GENDER: </a:t>
            </a:r>
            <a:r>
              <a:rPr lang="en-US" sz="1400" dirty="0" smtClean="0">
                <a:solidFill>
                  <a:srgbClr val="FFC000"/>
                </a:solidFill>
              </a:rPr>
              <a:t>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16" y="1825672"/>
            <a:ext cx="5029200" cy="5029200"/>
          </a:xfrm>
          <a:prstGeom prst="rect">
            <a:avLst/>
          </a:prstGeom>
        </p:spPr>
      </p:pic>
      <p:sp>
        <p:nvSpPr>
          <p:cNvPr id="6" name="TextBox 5"/>
          <p:cNvSpPr txBox="1"/>
          <p:nvPr/>
        </p:nvSpPr>
        <p:spPr>
          <a:xfrm>
            <a:off x="4133460" y="2157361"/>
            <a:ext cx="688009" cy="253916"/>
          </a:xfrm>
          <a:prstGeom prst="rect">
            <a:avLst/>
          </a:prstGeom>
          <a:noFill/>
        </p:spPr>
        <p:txBody>
          <a:bodyPr wrap="none" rtlCol="0">
            <a:spAutoFit/>
          </a:bodyPr>
          <a:lstStyle/>
          <a:p>
            <a:r>
              <a:rPr lang="en-US" sz="1050" dirty="0" smtClean="0"/>
              <a:t>Age: 45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4732" y="1825672"/>
            <a:ext cx="5022952" cy="5029200"/>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50</a:t>
            </a:r>
            <a:endParaRPr lang="en-US" sz="1050" dirty="0"/>
          </a:p>
        </p:txBody>
      </p:sp>
      <p:sp>
        <p:nvSpPr>
          <p:cNvPr id="7" name="TextBox 6">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0" name="TextBox 9">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42185875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a:t>
            </a:r>
            <a:r>
              <a:rPr lang="en-US" sz="1400" dirty="0">
                <a:solidFill>
                  <a:schemeClr val="bg2">
                    <a:lumMod val="90000"/>
                  </a:schemeClr>
                </a:solidFill>
              </a:rPr>
              <a:t>HA NOI</a:t>
            </a:r>
            <a:r>
              <a:rPr lang="en-US" sz="1400" dirty="0" smtClean="0">
                <a:solidFill>
                  <a:schemeClr val="bg2">
                    <a:lumMod val="90000"/>
                  </a:schemeClr>
                </a:solidFill>
              </a:rPr>
              <a:t>, </a:t>
            </a:r>
            <a:r>
              <a:rPr lang="en-US" sz="1400" dirty="0">
                <a:solidFill>
                  <a:srgbClr val="FFC000"/>
                </a:solidFill>
              </a:rPr>
              <a:t>GENDER: </a:t>
            </a:r>
            <a:r>
              <a:rPr lang="en-US" sz="1400" dirty="0" smtClean="0">
                <a:solidFill>
                  <a:srgbClr val="FFC000"/>
                </a:solidFill>
              </a:rPr>
              <a:t>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16" y="1822544"/>
            <a:ext cx="5029199" cy="5035455"/>
          </a:xfrm>
          <a:prstGeom prst="rect">
            <a:avLst/>
          </a:prstGeom>
        </p:spPr>
      </p:pic>
      <p:sp>
        <p:nvSpPr>
          <p:cNvPr id="6" name="TextBox 5"/>
          <p:cNvSpPr txBox="1"/>
          <p:nvPr/>
        </p:nvSpPr>
        <p:spPr>
          <a:xfrm>
            <a:off x="4133460" y="2157361"/>
            <a:ext cx="688009" cy="253916"/>
          </a:xfrm>
          <a:prstGeom prst="rect">
            <a:avLst/>
          </a:prstGeom>
          <a:noFill/>
        </p:spPr>
        <p:txBody>
          <a:bodyPr wrap="none" rtlCol="0">
            <a:spAutoFit/>
          </a:bodyPr>
          <a:lstStyle/>
          <a:p>
            <a:r>
              <a:rPr lang="en-US" sz="1050" dirty="0" smtClean="0"/>
              <a:t>Age: 55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4732" y="1825672"/>
            <a:ext cx="5029200" cy="5035455"/>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60</a:t>
            </a:r>
            <a:endParaRPr lang="en-US" sz="1050" dirty="0"/>
          </a:p>
        </p:txBody>
      </p:sp>
      <p:sp>
        <p:nvSpPr>
          <p:cNvPr id="7" name="TextBox 6">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0" name="TextBox 9">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33773565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a:t>
            </a:r>
            <a:r>
              <a:rPr lang="en-US" sz="1400" dirty="0">
                <a:solidFill>
                  <a:schemeClr val="bg2">
                    <a:lumMod val="90000"/>
                  </a:schemeClr>
                </a:solidFill>
              </a:rPr>
              <a:t>HA NOI</a:t>
            </a:r>
            <a:r>
              <a:rPr lang="en-US" sz="1400" dirty="0" smtClean="0">
                <a:solidFill>
                  <a:schemeClr val="bg2">
                    <a:lumMod val="90000"/>
                  </a:schemeClr>
                </a:solidFill>
              </a:rPr>
              <a:t>, </a:t>
            </a:r>
            <a:r>
              <a:rPr lang="en-US" sz="1400" dirty="0">
                <a:solidFill>
                  <a:srgbClr val="FFC000"/>
                </a:solidFill>
              </a:rPr>
              <a:t>GENDER: </a:t>
            </a:r>
            <a:r>
              <a:rPr lang="en-US" sz="1400" dirty="0" smtClean="0">
                <a:solidFill>
                  <a:srgbClr val="FFC000"/>
                </a:solidFill>
              </a:rPr>
              <a:t>female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16" y="1828800"/>
            <a:ext cx="5022952" cy="5029200"/>
          </a:xfrm>
          <a:prstGeom prst="rect">
            <a:avLst/>
          </a:prstGeom>
        </p:spPr>
      </p:pic>
      <p:sp>
        <p:nvSpPr>
          <p:cNvPr id="6" name="TextBox 5"/>
          <p:cNvSpPr txBox="1"/>
          <p:nvPr/>
        </p:nvSpPr>
        <p:spPr>
          <a:xfrm>
            <a:off x="4133460" y="2157361"/>
            <a:ext cx="708848" cy="261610"/>
          </a:xfrm>
          <a:prstGeom prst="rect">
            <a:avLst/>
          </a:prstGeom>
          <a:noFill/>
        </p:spPr>
        <p:txBody>
          <a:bodyPr wrap="none" rtlCol="0">
            <a:spAutoFit/>
          </a:bodyPr>
          <a:lstStyle/>
          <a:p>
            <a:r>
              <a:rPr lang="en-US" sz="1050" dirty="0" smtClean="0"/>
              <a:t>Age: 25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608" y="1828800"/>
            <a:ext cx="5029200" cy="5029200"/>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30</a:t>
            </a:r>
            <a:endParaRPr lang="en-US" sz="1050" dirty="0"/>
          </a:p>
        </p:txBody>
      </p:sp>
      <p:sp>
        <p:nvSpPr>
          <p:cNvPr id="7" name="TextBox 6">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0" name="TextBox 9">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42537492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a:t>
            </a:r>
            <a:r>
              <a:rPr lang="en-US" sz="1400" dirty="0">
                <a:solidFill>
                  <a:schemeClr val="bg2">
                    <a:lumMod val="90000"/>
                  </a:schemeClr>
                </a:solidFill>
              </a:rPr>
              <a:t>HA NOI</a:t>
            </a:r>
            <a:r>
              <a:rPr lang="en-US" sz="1400" dirty="0" smtClean="0">
                <a:solidFill>
                  <a:schemeClr val="bg2">
                    <a:lumMod val="90000"/>
                  </a:schemeClr>
                </a:solidFill>
              </a:rPr>
              <a:t>, </a:t>
            </a:r>
            <a:r>
              <a:rPr lang="en-US" sz="1400" dirty="0">
                <a:solidFill>
                  <a:srgbClr val="FFC000"/>
                </a:solidFill>
              </a:rPr>
              <a:t>GENDER: </a:t>
            </a:r>
            <a:r>
              <a:rPr lang="en-US" sz="1400" dirty="0" smtClean="0">
                <a:solidFill>
                  <a:srgbClr val="FFC000"/>
                </a:solidFill>
              </a:rPr>
              <a:t>female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16" y="1822544"/>
            <a:ext cx="5022952" cy="5029200"/>
          </a:xfrm>
          <a:prstGeom prst="rect">
            <a:avLst/>
          </a:prstGeom>
        </p:spPr>
      </p:pic>
      <p:sp>
        <p:nvSpPr>
          <p:cNvPr id="6" name="TextBox 5"/>
          <p:cNvSpPr txBox="1"/>
          <p:nvPr/>
        </p:nvSpPr>
        <p:spPr>
          <a:xfrm>
            <a:off x="4133460" y="2157361"/>
            <a:ext cx="688009" cy="253916"/>
          </a:xfrm>
          <a:prstGeom prst="rect">
            <a:avLst/>
          </a:prstGeom>
          <a:noFill/>
        </p:spPr>
        <p:txBody>
          <a:bodyPr wrap="none" rtlCol="0">
            <a:spAutoFit/>
          </a:bodyPr>
          <a:lstStyle/>
          <a:p>
            <a:r>
              <a:rPr lang="en-US" sz="1050" dirty="0" smtClean="0"/>
              <a:t>Age: 35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4732" y="1825672"/>
            <a:ext cx="5022952" cy="5029200"/>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40</a:t>
            </a:r>
            <a:endParaRPr lang="en-US" sz="1050" dirty="0"/>
          </a:p>
        </p:txBody>
      </p:sp>
      <p:sp>
        <p:nvSpPr>
          <p:cNvPr id="7" name="TextBox 6">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0" name="TextBox 9">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10025479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methodologies</a:t>
            </a:r>
            <a:br>
              <a:rPr lang="en-US" dirty="0" smtClean="0">
                <a:solidFill>
                  <a:srgbClr val="FFFEFF"/>
                </a:solidFill>
              </a:rPr>
            </a:br>
            <a:r>
              <a:rPr lang="en-US" sz="1400" dirty="0">
                <a:solidFill>
                  <a:schemeClr val="bg2">
                    <a:lumMod val="90000"/>
                  </a:schemeClr>
                </a:solidFill>
              </a:rPr>
              <a:t>predictive </a:t>
            </a:r>
            <a:r>
              <a:rPr lang="en-US" sz="1400" dirty="0" smtClean="0">
                <a:solidFill>
                  <a:schemeClr val="bg2">
                    <a:lumMod val="90000"/>
                  </a:schemeClr>
                </a:solidFill>
              </a:rPr>
              <a:t>tool</a:t>
            </a:r>
            <a:endParaRPr lang="en-US" sz="1400" dirty="0">
              <a:solidFill>
                <a:schemeClr val="bg2">
                  <a:lumMod val="90000"/>
                </a:schemeClr>
              </a:solidFill>
            </a:endParaRPr>
          </a:p>
        </p:txBody>
      </p:sp>
      <p:sp>
        <p:nvSpPr>
          <p:cNvPr id="34" name="Oval 33">
            <a:extLst>
              <a:ext uri="{FF2B5EF4-FFF2-40B4-BE49-F238E27FC236}">
                <a16:creationId xmlns="" xmlns:a16="http://schemas.microsoft.com/office/drawing/2014/main" id="{233E4AB5-6FC1-4454-9421-850EF5A4ADF3}"/>
              </a:ext>
              <a:ext uri="{C183D7F6-B498-43B3-948B-1728B52AA6E4}">
                <adec:decorative xmlns:adec="http://schemas.microsoft.com/office/drawing/2017/decorative" xmlns="" val="1"/>
              </a:ext>
            </a:extLst>
          </p:cNvPr>
          <p:cNvSpPr/>
          <p:nvPr/>
        </p:nvSpPr>
        <p:spPr>
          <a:xfrm>
            <a:off x="5264127" y="3436801"/>
            <a:ext cx="1587500" cy="1587500"/>
          </a:xfrm>
          <a:prstGeom prst="ellipse">
            <a:avLst/>
          </a:prstGeom>
          <a:solidFill>
            <a:srgbClr val="CB7A09"/>
          </a:solidFill>
          <a:ln w="12700" cap="flat" cmpd="sng" algn="ctr">
            <a:noFill/>
            <a:prstDash val="solid"/>
            <a:miter lim="800000"/>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prstClr val="white"/>
                </a:solidFill>
                <a:effectLst/>
                <a:uLnTx/>
                <a:uFillTx/>
                <a:latin typeface="Segoe UI Light"/>
              </a:rPr>
              <a:t>REGRESSION &amp;</a:t>
            </a: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smtClean="0">
                <a:solidFill>
                  <a:prstClr val="white"/>
                </a:solidFill>
                <a:latin typeface="Segoe UI Light"/>
              </a:rPr>
              <a:t>BOOTSTRAP</a:t>
            </a:r>
            <a:endParaRPr kumimoji="0" lang="en-US" b="0" i="0" u="none" strike="noStrike" kern="0" cap="none" spc="0" normalizeH="0" baseline="0" noProof="0" dirty="0" smtClean="0">
              <a:ln>
                <a:noFill/>
              </a:ln>
              <a:solidFill>
                <a:prstClr val="white"/>
              </a:solidFill>
              <a:effectLst/>
              <a:uLnTx/>
              <a:uFillTx/>
              <a:latin typeface="Segoe UI Light"/>
            </a:endParaRPr>
          </a:p>
        </p:txBody>
      </p:sp>
      <p:grpSp>
        <p:nvGrpSpPr>
          <p:cNvPr id="61" name="Group 60"/>
          <p:cNvGrpSpPr/>
          <p:nvPr/>
        </p:nvGrpSpPr>
        <p:grpSpPr>
          <a:xfrm>
            <a:off x="4193846" y="2264824"/>
            <a:ext cx="1371600" cy="1005840"/>
            <a:chOff x="1699503" y="2239309"/>
            <a:chExt cx="1371600" cy="1005840"/>
          </a:xfrm>
        </p:grpSpPr>
        <p:sp>
          <p:nvSpPr>
            <p:cNvPr id="32" name="Oval 31">
              <a:extLst>
                <a:ext uri="{FF2B5EF4-FFF2-40B4-BE49-F238E27FC236}">
                  <a16:creationId xmlns="" xmlns:a16="http://schemas.microsoft.com/office/drawing/2014/main" id="{9F23A462-D581-4451-A275-D8FA412E142C}"/>
                </a:ext>
                <a:ext uri="{C183D7F6-B498-43B3-948B-1728B52AA6E4}">
                  <adec:decorative xmlns:adec="http://schemas.microsoft.com/office/drawing/2017/decorative" xmlns="" val="1"/>
                </a:ext>
              </a:extLst>
            </p:cNvPr>
            <p:cNvSpPr>
              <a:spLocks noChangeAspect="1"/>
            </p:cNvSpPr>
            <p:nvPr/>
          </p:nvSpPr>
          <p:spPr>
            <a:xfrm>
              <a:off x="1865845" y="2239309"/>
              <a:ext cx="1005840" cy="1005840"/>
            </a:xfrm>
            <a:prstGeom prst="ellipse">
              <a:avLst/>
            </a:prstGeom>
            <a:solidFill>
              <a:srgbClr val="0D829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Segoe UI Light"/>
                <a:ea typeface="+mn-ea"/>
                <a:cs typeface="+mn-cs"/>
              </a:endParaRPr>
            </a:p>
          </p:txBody>
        </p:sp>
        <p:sp>
          <p:nvSpPr>
            <p:cNvPr id="44" name="Rectangle 43">
              <a:extLst>
                <a:ext uri="{FF2B5EF4-FFF2-40B4-BE49-F238E27FC236}">
                  <a16:creationId xmlns="" xmlns:a16="http://schemas.microsoft.com/office/drawing/2014/main" id="{6BEBF752-C33D-4EC4-8210-F7B1D3A10097}"/>
                </a:ext>
              </a:extLst>
            </p:cNvPr>
            <p:cNvSpPr/>
            <p:nvPr/>
          </p:nvSpPr>
          <p:spPr>
            <a:xfrm>
              <a:off x="1699503" y="2619119"/>
              <a:ext cx="1371600" cy="246221"/>
            </a:xfrm>
            <a:prstGeom prst="rect">
              <a:avLst/>
            </a:prstGeom>
          </p:spPr>
          <p:txBody>
            <a:bodyPr wrap="square" lIns="0" tIns="0" rIns="0" bIns="0" anchor="ctr">
              <a:spAutoFit/>
            </a:bodyPr>
            <a:lstStyle/>
            <a:p>
              <a:pPr algn="ctr" defTabSz="914400"/>
              <a:r>
                <a:rPr lang="en-US" sz="1600" dirty="0" smtClean="0">
                  <a:solidFill>
                    <a:prstClr val="white"/>
                  </a:solidFill>
                  <a:latin typeface="Segoe UI Light"/>
                </a:rPr>
                <a:t>LOCATION</a:t>
              </a:r>
              <a:endParaRPr lang="en-US" sz="1600" dirty="0">
                <a:solidFill>
                  <a:prstClr val="white"/>
                </a:solidFill>
                <a:latin typeface="Segoe UI Light"/>
              </a:endParaRPr>
            </a:p>
          </p:txBody>
        </p:sp>
      </p:grpSp>
      <p:grpSp>
        <p:nvGrpSpPr>
          <p:cNvPr id="63" name="Group 62"/>
          <p:cNvGrpSpPr/>
          <p:nvPr/>
        </p:nvGrpSpPr>
        <p:grpSpPr>
          <a:xfrm>
            <a:off x="3207782" y="3177411"/>
            <a:ext cx="1371600" cy="1005840"/>
            <a:chOff x="1699503" y="2239309"/>
            <a:chExt cx="1371600" cy="1005840"/>
          </a:xfrm>
        </p:grpSpPr>
        <p:sp>
          <p:nvSpPr>
            <p:cNvPr id="64" name="Oval 63">
              <a:extLst>
                <a:ext uri="{FF2B5EF4-FFF2-40B4-BE49-F238E27FC236}">
                  <a16:creationId xmlns="" xmlns:a16="http://schemas.microsoft.com/office/drawing/2014/main" id="{9F23A462-D581-4451-A275-D8FA412E142C}"/>
                </a:ext>
                <a:ext uri="{C183D7F6-B498-43B3-948B-1728B52AA6E4}">
                  <adec:decorative xmlns:adec="http://schemas.microsoft.com/office/drawing/2017/decorative" xmlns="" val="1"/>
                </a:ext>
              </a:extLst>
            </p:cNvPr>
            <p:cNvSpPr>
              <a:spLocks noChangeAspect="1"/>
            </p:cNvSpPr>
            <p:nvPr/>
          </p:nvSpPr>
          <p:spPr>
            <a:xfrm>
              <a:off x="1865845" y="2239309"/>
              <a:ext cx="1005840" cy="1005840"/>
            </a:xfrm>
            <a:prstGeom prst="ellipse">
              <a:avLst/>
            </a:prstGeom>
            <a:solidFill>
              <a:srgbClr val="0D829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Segoe UI Light"/>
                <a:ea typeface="+mn-ea"/>
                <a:cs typeface="+mn-cs"/>
              </a:endParaRPr>
            </a:p>
          </p:txBody>
        </p:sp>
        <p:sp>
          <p:nvSpPr>
            <p:cNvPr id="65" name="Rectangle 64">
              <a:extLst>
                <a:ext uri="{FF2B5EF4-FFF2-40B4-BE49-F238E27FC236}">
                  <a16:creationId xmlns="" xmlns:a16="http://schemas.microsoft.com/office/drawing/2014/main" id="{6BEBF752-C33D-4EC4-8210-F7B1D3A10097}"/>
                </a:ext>
              </a:extLst>
            </p:cNvPr>
            <p:cNvSpPr/>
            <p:nvPr/>
          </p:nvSpPr>
          <p:spPr>
            <a:xfrm>
              <a:off x="1699503" y="2619119"/>
              <a:ext cx="1371600" cy="246221"/>
            </a:xfrm>
            <a:prstGeom prst="rect">
              <a:avLst/>
            </a:prstGeom>
          </p:spPr>
          <p:txBody>
            <a:bodyPr wrap="square" lIns="0" tIns="0" rIns="0" bIns="0" anchor="ctr">
              <a:spAutoFit/>
            </a:bodyPr>
            <a:lstStyle/>
            <a:p>
              <a:pPr algn="ctr" defTabSz="914400"/>
              <a:r>
                <a:rPr lang="en-US" sz="1600" dirty="0" smtClean="0">
                  <a:solidFill>
                    <a:prstClr val="white"/>
                  </a:solidFill>
                  <a:latin typeface="Segoe UI Light"/>
                </a:rPr>
                <a:t>GENDER</a:t>
              </a:r>
              <a:endParaRPr lang="en-US" sz="1600" dirty="0">
                <a:solidFill>
                  <a:prstClr val="white"/>
                </a:solidFill>
                <a:latin typeface="Segoe UI Light"/>
              </a:endParaRPr>
            </a:p>
          </p:txBody>
        </p:sp>
      </p:grpSp>
      <p:grpSp>
        <p:nvGrpSpPr>
          <p:cNvPr id="67" name="Group 66"/>
          <p:cNvGrpSpPr/>
          <p:nvPr/>
        </p:nvGrpSpPr>
        <p:grpSpPr>
          <a:xfrm>
            <a:off x="3191244" y="4404052"/>
            <a:ext cx="1371600" cy="1005840"/>
            <a:chOff x="1699503" y="2239309"/>
            <a:chExt cx="1371600" cy="1005840"/>
          </a:xfrm>
        </p:grpSpPr>
        <p:sp>
          <p:nvSpPr>
            <p:cNvPr id="68" name="Oval 67">
              <a:extLst>
                <a:ext uri="{FF2B5EF4-FFF2-40B4-BE49-F238E27FC236}">
                  <a16:creationId xmlns="" xmlns:a16="http://schemas.microsoft.com/office/drawing/2014/main" id="{9F23A462-D581-4451-A275-D8FA412E142C}"/>
                </a:ext>
                <a:ext uri="{C183D7F6-B498-43B3-948B-1728B52AA6E4}">
                  <adec:decorative xmlns:adec="http://schemas.microsoft.com/office/drawing/2017/decorative" xmlns="" val="1"/>
                </a:ext>
              </a:extLst>
            </p:cNvPr>
            <p:cNvSpPr>
              <a:spLocks noChangeAspect="1"/>
            </p:cNvSpPr>
            <p:nvPr/>
          </p:nvSpPr>
          <p:spPr>
            <a:xfrm>
              <a:off x="1865845" y="2239309"/>
              <a:ext cx="1005840" cy="1005840"/>
            </a:xfrm>
            <a:prstGeom prst="ellipse">
              <a:avLst/>
            </a:prstGeom>
            <a:solidFill>
              <a:srgbClr val="0D829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Segoe UI Light"/>
                <a:ea typeface="+mn-ea"/>
                <a:cs typeface="+mn-cs"/>
              </a:endParaRPr>
            </a:p>
          </p:txBody>
        </p:sp>
        <p:sp>
          <p:nvSpPr>
            <p:cNvPr id="69" name="Rectangle 68">
              <a:extLst>
                <a:ext uri="{FF2B5EF4-FFF2-40B4-BE49-F238E27FC236}">
                  <a16:creationId xmlns="" xmlns:a16="http://schemas.microsoft.com/office/drawing/2014/main" id="{6BEBF752-C33D-4EC4-8210-F7B1D3A10097}"/>
                </a:ext>
              </a:extLst>
            </p:cNvPr>
            <p:cNvSpPr/>
            <p:nvPr/>
          </p:nvSpPr>
          <p:spPr>
            <a:xfrm>
              <a:off x="1699503" y="2619119"/>
              <a:ext cx="1371600" cy="246221"/>
            </a:xfrm>
            <a:prstGeom prst="rect">
              <a:avLst/>
            </a:prstGeom>
          </p:spPr>
          <p:txBody>
            <a:bodyPr wrap="square" lIns="0" tIns="0" rIns="0" bIns="0" anchor="ctr">
              <a:spAutoFit/>
            </a:bodyPr>
            <a:lstStyle/>
            <a:p>
              <a:pPr algn="ctr" defTabSz="914400"/>
              <a:r>
                <a:rPr lang="en-US" sz="1600" dirty="0" smtClean="0">
                  <a:solidFill>
                    <a:prstClr val="white"/>
                  </a:solidFill>
                  <a:latin typeface="Segoe UI Light"/>
                </a:rPr>
                <a:t>AGE</a:t>
              </a:r>
              <a:endParaRPr lang="en-US" sz="1600" dirty="0">
                <a:solidFill>
                  <a:prstClr val="white"/>
                </a:solidFill>
                <a:latin typeface="Segoe UI Light"/>
              </a:endParaRPr>
            </a:p>
          </p:txBody>
        </p:sp>
      </p:grpSp>
      <p:grpSp>
        <p:nvGrpSpPr>
          <p:cNvPr id="70" name="Group 69"/>
          <p:cNvGrpSpPr/>
          <p:nvPr/>
        </p:nvGrpSpPr>
        <p:grpSpPr>
          <a:xfrm>
            <a:off x="4210384" y="5346498"/>
            <a:ext cx="1371600" cy="1005840"/>
            <a:chOff x="1699503" y="2239309"/>
            <a:chExt cx="1371600" cy="1005840"/>
          </a:xfrm>
        </p:grpSpPr>
        <p:sp>
          <p:nvSpPr>
            <p:cNvPr id="71" name="Oval 70">
              <a:extLst>
                <a:ext uri="{FF2B5EF4-FFF2-40B4-BE49-F238E27FC236}">
                  <a16:creationId xmlns="" xmlns:a16="http://schemas.microsoft.com/office/drawing/2014/main" id="{9F23A462-D581-4451-A275-D8FA412E142C}"/>
                </a:ext>
                <a:ext uri="{C183D7F6-B498-43B3-948B-1728B52AA6E4}">
                  <adec:decorative xmlns:adec="http://schemas.microsoft.com/office/drawing/2017/decorative" xmlns="" val="1"/>
                </a:ext>
              </a:extLst>
            </p:cNvPr>
            <p:cNvSpPr>
              <a:spLocks noChangeAspect="1"/>
            </p:cNvSpPr>
            <p:nvPr/>
          </p:nvSpPr>
          <p:spPr>
            <a:xfrm>
              <a:off x="1865845" y="2239309"/>
              <a:ext cx="1005840" cy="1005840"/>
            </a:xfrm>
            <a:prstGeom prst="ellipse">
              <a:avLst/>
            </a:prstGeom>
            <a:solidFill>
              <a:srgbClr val="0D829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Segoe UI Light"/>
                <a:ea typeface="+mn-ea"/>
                <a:cs typeface="+mn-cs"/>
              </a:endParaRPr>
            </a:p>
          </p:txBody>
        </p:sp>
        <p:sp>
          <p:nvSpPr>
            <p:cNvPr id="72" name="Rectangle 71">
              <a:extLst>
                <a:ext uri="{FF2B5EF4-FFF2-40B4-BE49-F238E27FC236}">
                  <a16:creationId xmlns="" xmlns:a16="http://schemas.microsoft.com/office/drawing/2014/main" id="{6BEBF752-C33D-4EC4-8210-F7B1D3A10097}"/>
                </a:ext>
              </a:extLst>
            </p:cNvPr>
            <p:cNvSpPr/>
            <p:nvPr/>
          </p:nvSpPr>
          <p:spPr>
            <a:xfrm>
              <a:off x="1699503" y="2496008"/>
              <a:ext cx="1371600" cy="492443"/>
            </a:xfrm>
            <a:prstGeom prst="rect">
              <a:avLst/>
            </a:prstGeom>
          </p:spPr>
          <p:txBody>
            <a:bodyPr wrap="square" lIns="0" tIns="0" rIns="0" bIns="0" anchor="ctr">
              <a:spAutoFit/>
            </a:bodyPr>
            <a:lstStyle/>
            <a:p>
              <a:pPr algn="ctr" defTabSz="914400"/>
              <a:r>
                <a:rPr lang="en-US" sz="1600" dirty="0" smtClean="0">
                  <a:solidFill>
                    <a:prstClr val="white"/>
                  </a:solidFill>
                  <a:latin typeface="Segoe UI Light"/>
                </a:rPr>
                <a:t>ACCOUNT</a:t>
              </a:r>
              <a:br>
                <a:rPr lang="en-US" sz="1600" dirty="0" smtClean="0">
                  <a:solidFill>
                    <a:prstClr val="white"/>
                  </a:solidFill>
                  <a:latin typeface="Segoe UI Light"/>
                </a:rPr>
              </a:br>
              <a:r>
                <a:rPr lang="en-US" sz="1600" dirty="0" smtClean="0">
                  <a:solidFill>
                    <a:prstClr val="white"/>
                  </a:solidFill>
                  <a:latin typeface="Segoe UI Light"/>
                </a:rPr>
                <a:t>TYPE</a:t>
              </a:r>
              <a:endParaRPr lang="en-US" sz="1600" dirty="0">
                <a:solidFill>
                  <a:prstClr val="white"/>
                </a:solidFill>
                <a:latin typeface="Segoe UI Light"/>
              </a:endParaRPr>
            </a:p>
          </p:txBody>
        </p:sp>
      </p:grpSp>
      <p:grpSp>
        <p:nvGrpSpPr>
          <p:cNvPr id="111" name="Group 110"/>
          <p:cNvGrpSpPr/>
          <p:nvPr/>
        </p:nvGrpSpPr>
        <p:grpSpPr>
          <a:xfrm>
            <a:off x="7688718" y="3061289"/>
            <a:ext cx="1371600" cy="1005840"/>
            <a:chOff x="1699503" y="2239309"/>
            <a:chExt cx="1371600" cy="1005840"/>
          </a:xfrm>
        </p:grpSpPr>
        <p:sp>
          <p:nvSpPr>
            <p:cNvPr id="112" name="Oval 111">
              <a:extLst>
                <a:ext uri="{FF2B5EF4-FFF2-40B4-BE49-F238E27FC236}">
                  <a16:creationId xmlns="" xmlns:a16="http://schemas.microsoft.com/office/drawing/2014/main" id="{9F23A462-D581-4451-A275-D8FA412E142C}"/>
                </a:ext>
                <a:ext uri="{C183D7F6-B498-43B3-948B-1728B52AA6E4}">
                  <adec:decorative xmlns:adec="http://schemas.microsoft.com/office/drawing/2017/decorative" xmlns="" val="1"/>
                </a:ext>
              </a:extLst>
            </p:cNvPr>
            <p:cNvSpPr>
              <a:spLocks noChangeAspect="1"/>
            </p:cNvSpPr>
            <p:nvPr/>
          </p:nvSpPr>
          <p:spPr>
            <a:xfrm>
              <a:off x="1865845" y="2239309"/>
              <a:ext cx="1005840" cy="1005840"/>
            </a:xfrm>
            <a:prstGeom prst="ellipse">
              <a:avLst/>
            </a:prstGeom>
            <a:solidFill>
              <a:srgbClr val="0D829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Segoe UI Light"/>
                <a:ea typeface="+mn-ea"/>
                <a:cs typeface="+mn-cs"/>
              </a:endParaRPr>
            </a:p>
          </p:txBody>
        </p:sp>
        <p:sp>
          <p:nvSpPr>
            <p:cNvPr id="113" name="Rectangle 112">
              <a:extLst>
                <a:ext uri="{FF2B5EF4-FFF2-40B4-BE49-F238E27FC236}">
                  <a16:creationId xmlns="" xmlns:a16="http://schemas.microsoft.com/office/drawing/2014/main" id="{6BEBF752-C33D-4EC4-8210-F7B1D3A10097}"/>
                </a:ext>
              </a:extLst>
            </p:cNvPr>
            <p:cNvSpPr/>
            <p:nvPr/>
          </p:nvSpPr>
          <p:spPr>
            <a:xfrm>
              <a:off x="1699503" y="2496008"/>
              <a:ext cx="1371600" cy="492443"/>
            </a:xfrm>
            <a:prstGeom prst="rect">
              <a:avLst/>
            </a:prstGeom>
          </p:spPr>
          <p:txBody>
            <a:bodyPr wrap="square" lIns="0" tIns="0" rIns="0" bIns="0" anchor="ctr">
              <a:spAutoFit/>
            </a:bodyPr>
            <a:lstStyle/>
            <a:p>
              <a:pPr algn="ctr" defTabSz="914400"/>
              <a:r>
                <a:rPr lang="en-US" sz="1600" dirty="0" smtClean="0">
                  <a:solidFill>
                    <a:prstClr val="white"/>
                  </a:solidFill>
                  <a:latin typeface="Segoe UI Light"/>
                </a:rPr>
                <a:t>FEE</a:t>
              </a:r>
              <a:br>
                <a:rPr lang="en-US" sz="1600" dirty="0" smtClean="0">
                  <a:solidFill>
                    <a:prstClr val="white"/>
                  </a:solidFill>
                  <a:latin typeface="Segoe UI Light"/>
                </a:rPr>
              </a:br>
              <a:r>
                <a:rPr lang="en-US" sz="1600" dirty="0" smtClean="0">
                  <a:solidFill>
                    <a:prstClr val="white"/>
                  </a:solidFill>
                  <a:latin typeface="Segoe UI Light"/>
                </a:rPr>
                <a:t>INCOME</a:t>
              </a:r>
              <a:endParaRPr lang="en-US" sz="1600" dirty="0">
                <a:solidFill>
                  <a:prstClr val="white"/>
                </a:solidFill>
                <a:latin typeface="Segoe UI Light"/>
              </a:endParaRPr>
            </a:p>
          </p:txBody>
        </p:sp>
      </p:grpSp>
      <p:grpSp>
        <p:nvGrpSpPr>
          <p:cNvPr id="114" name="Group 113"/>
          <p:cNvGrpSpPr/>
          <p:nvPr/>
        </p:nvGrpSpPr>
        <p:grpSpPr>
          <a:xfrm>
            <a:off x="7672180" y="4308565"/>
            <a:ext cx="1371600" cy="1005840"/>
            <a:chOff x="1699503" y="2239309"/>
            <a:chExt cx="1371600" cy="1005840"/>
          </a:xfrm>
        </p:grpSpPr>
        <p:sp>
          <p:nvSpPr>
            <p:cNvPr id="115" name="Oval 114">
              <a:extLst>
                <a:ext uri="{FF2B5EF4-FFF2-40B4-BE49-F238E27FC236}">
                  <a16:creationId xmlns="" xmlns:a16="http://schemas.microsoft.com/office/drawing/2014/main" id="{9F23A462-D581-4451-A275-D8FA412E142C}"/>
                </a:ext>
                <a:ext uri="{C183D7F6-B498-43B3-948B-1728B52AA6E4}">
                  <adec:decorative xmlns:adec="http://schemas.microsoft.com/office/drawing/2017/decorative" xmlns="" val="1"/>
                </a:ext>
              </a:extLst>
            </p:cNvPr>
            <p:cNvSpPr>
              <a:spLocks noChangeAspect="1"/>
            </p:cNvSpPr>
            <p:nvPr/>
          </p:nvSpPr>
          <p:spPr>
            <a:xfrm>
              <a:off x="1865845" y="2239309"/>
              <a:ext cx="1005840" cy="1005840"/>
            </a:xfrm>
            <a:prstGeom prst="ellipse">
              <a:avLst/>
            </a:prstGeom>
            <a:solidFill>
              <a:srgbClr val="0D829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prstClr val="white"/>
                </a:solidFill>
                <a:effectLst/>
                <a:uLnTx/>
                <a:uFillTx/>
                <a:latin typeface="Segoe UI Light"/>
                <a:ea typeface="+mn-ea"/>
                <a:cs typeface="+mn-cs"/>
              </a:endParaRPr>
            </a:p>
          </p:txBody>
        </p:sp>
        <p:sp>
          <p:nvSpPr>
            <p:cNvPr id="116" name="Rectangle 115">
              <a:extLst>
                <a:ext uri="{FF2B5EF4-FFF2-40B4-BE49-F238E27FC236}">
                  <a16:creationId xmlns="" xmlns:a16="http://schemas.microsoft.com/office/drawing/2014/main" id="{6BEBF752-C33D-4EC4-8210-F7B1D3A10097}"/>
                </a:ext>
              </a:extLst>
            </p:cNvPr>
            <p:cNvSpPr/>
            <p:nvPr/>
          </p:nvSpPr>
          <p:spPr>
            <a:xfrm>
              <a:off x="1699503" y="2496008"/>
              <a:ext cx="1371600" cy="492443"/>
            </a:xfrm>
            <a:prstGeom prst="rect">
              <a:avLst/>
            </a:prstGeom>
          </p:spPr>
          <p:txBody>
            <a:bodyPr wrap="square" lIns="0" tIns="0" rIns="0" bIns="0" anchor="ctr">
              <a:spAutoFit/>
            </a:bodyPr>
            <a:lstStyle/>
            <a:p>
              <a:pPr algn="ctr" defTabSz="914400"/>
              <a:r>
                <a:rPr lang="en-US" sz="1600" dirty="0" smtClean="0">
                  <a:solidFill>
                    <a:prstClr val="white"/>
                  </a:solidFill>
                  <a:latin typeface="Segoe UI Light"/>
                </a:rPr>
                <a:t>INTEREST</a:t>
              </a:r>
              <a:br>
                <a:rPr lang="en-US" sz="1600" dirty="0" smtClean="0">
                  <a:solidFill>
                    <a:prstClr val="white"/>
                  </a:solidFill>
                  <a:latin typeface="Segoe UI Light"/>
                </a:rPr>
              </a:br>
              <a:r>
                <a:rPr lang="en-US" sz="1600" dirty="0" smtClean="0">
                  <a:solidFill>
                    <a:prstClr val="white"/>
                  </a:solidFill>
                  <a:latin typeface="Segoe UI Light"/>
                </a:rPr>
                <a:t>INCOME</a:t>
              </a:r>
              <a:endParaRPr lang="en-US" sz="1600" dirty="0">
                <a:solidFill>
                  <a:prstClr val="white"/>
                </a:solidFill>
                <a:latin typeface="Segoe UI Light"/>
              </a:endParaRPr>
            </a:p>
          </p:txBody>
        </p:sp>
      </p:grpSp>
      <p:cxnSp>
        <p:nvCxnSpPr>
          <p:cNvPr id="117" name="Straight Arrow Connector 116">
            <a:extLst>
              <a:ext uri="{FF2B5EF4-FFF2-40B4-BE49-F238E27FC236}">
                <a16:creationId xmlns="" xmlns:a16="http://schemas.microsoft.com/office/drawing/2014/main" id="{331AB5AC-284A-472B-B8E5-2F198F4E96D7}"/>
              </a:ext>
              <a:ext uri="{C183D7F6-B498-43B3-948B-1728B52AA6E4}">
                <adec:decorative xmlns:adec="http://schemas.microsoft.com/office/drawing/2017/decorative" xmlns="" val="1"/>
              </a:ext>
            </a:extLst>
          </p:cNvPr>
          <p:cNvCxnSpPr>
            <a:cxnSpLocks/>
          </p:cNvCxnSpPr>
          <p:nvPr/>
        </p:nvCxnSpPr>
        <p:spPr>
          <a:xfrm>
            <a:off x="6851627" y="4183251"/>
            <a:ext cx="640859" cy="0"/>
          </a:xfrm>
          <a:prstGeom prst="straightConnector1">
            <a:avLst/>
          </a:prstGeom>
          <a:noFill/>
          <a:ln w="22225" cap="flat" cmpd="sng" algn="ctr">
            <a:solidFill>
              <a:srgbClr val="585858"/>
            </a:solidFill>
            <a:prstDash val="solid"/>
            <a:miter lim="800000"/>
            <a:tailEnd type="none"/>
          </a:ln>
          <a:effectLst/>
        </p:spPr>
      </p:cxnSp>
      <p:cxnSp>
        <p:nvCxnSpPr>
          <p:cNvPr id="119" name="Straight Arrow Connector 118">
            <a:extLst>
              <a:ext uri="{FF2B5EF4-FFF2-40B4-BE49-F238E27FC236}">
                <a16:creationId xmlns="" xmlns:a16="http://schemas.microsoft.com/office/drawing/2014/main" id="{91394D4E-BC7A-418D-B233-6C374456AEAE}"/>
              </a:ext>
              <a:ext uri="{C183D7F6-B498-43B3-948B-1728B52AA6E4}">
                <adec:decorative xmlns:adec="http://schemas.microsoft.com/office/drawing/2017/decorative" xmlns="" val="1"/>
              </a:ext>
            </a:extLst>
          </p:cNvPr>
          <p:cNvCxnSpPr>
            <a:cxnSpLocks/>
          </p:cNvCxnSpPr>
          <p:nvPr/>
        </p:nvCxnSpPr>
        <p:spPr>
          <a:xfrm flipV="1">
            <a:off x="7505838" y="3559424"/>
            <a:ext cx="365760" cy="4785"/>
          </a:xfrm>
          <a:prstGeom prst="straightConnector1">
            <a:avLst/>
          </a:prstGeom>
          <a:noFill/>
          <a:ln w="22225" cap="flat" cmpd="sng" algn="ctr">
            <a:solidFill>
              <a:srgbClr val="585858"/>
            </a:solidFill>
            <a:prstDash val="solid"/>
            <a:miter lim="800000"/>
            <a:tailEnd type="arrow"/>
          </a:ln>
          <a:effectLst/>
        </p:spPr>
      </p:cxnSp>
      <p:cxnSp>
        <p:nvCxnSpPr>
          <p:cNvPr id="121" name="Straight Arrow Connector 120">
            <a:extLst>
              <a:ext uri="{FF2B5EF4-FFF2-40B4-BE49-F238E27FC236}">
                <a16:creationId xmlns="" xmlns:a16="http://schemas.microsoft.com/office/drawing/2014/main" id="{331AB5AC-284A-472B-B8E5-2F198F4E96D7}"/>
              </a:ext>
              <a:ext uri="{C183D7F6-B498-43B3-948B-1728B52AA6E4}">
                <adec:decorative xmlns:adec="http://schemas.microsoft.com/office/drawing/2017/decorative" xmlns="" val="1"/>
              </a:ext>
            </a:extLst>
          </p:cNvPr>
          <p:cNvCxnSpPr>
            <a:cxnSpLocks/>
          </p:cNvCxnSpPr>
          <p:nvPr/>
        </p:nvCxnSpPr>
        <p:spPr>
          <a:xfrm flipH="1">
            <a:off x="7492486" y="3543171"/>
            <a:ext cx="0" cy="1280160"/>
          </a:xfrm>
          <a:prstGeom prst="straightConnector1">
            <a:avLst/>
          </a:prstGeom>
          <a:noFill/>
          <a:ln w="22225" cap="flat" cmpd="sng" algn="ctr">
            <a:solidFill>
              <a:srgbClr val="585858"/>
            </a:solidFill>
            <a:prstDash val="solid"/>
            <a:miter lim="800000"/>
            <a:tailEnd type="none"/>
          </a:ln>
          <a:effectLst/>
        </p:spPr>
      </p:cxnSp>
      <p:cxnSp>
        <p:nvCxnSpPr>
          <p:cNvPr id="123" name="Straight Arrow Connector 122">
            <a:extLst>
              <a:ext uri="{FF2B5EF4-FFF2-40B4-BE49-F238E27FC236}">
                <a16:creationId xmlns="" xmlns:a16="http://schemas.microsoft.com/office/drawing/2014/main" id="{91394D4E-BC7A-418D-B233-6C374456AEAE}"/>
              </a:ext>
              <a:ext uri="{C183D7F6-B498-43B3-948B-1728B52AA6E4}">
                <adec:decorative xmlns:adec="http://schemas.microsoft.com/office/drawing/2017/decorative" xmlns="" val="1"/>
              </a:ext>
            </a:extLst>
          </p:cNvPr>
          <p:cNvCxnSpPr>
            <a:cxnSpLocks/>
          </p:cNvCxnSpPr>
          <p:nvPr/>
        </p:nvCxnSpPr>
        <p:spPr>
          <a:xfrm flipV="1">
            <a:off x="7505838" y="4813889"/>
            <a:ext cx="365760" cy="4785"/>
          </a:xfrm>
          <a:prstGeom prst="straightConnector1">
            <a:avLst/>
          </a:prstGeom>
          <a:noFill/>
          <a:ln w="22225" cap="flat" cmpd="sng" algn="ctr">
            <a:solidFill>
              <a:srgbClr val="585858"/>
            </a:solidFill>
            <a:prstDash val="solid"/>
            <a:miter lim="800000"/>
            <a:tailEnd type="arrow"/>
          </a:ln>
          <a:effectLst/>
        </p:spPr>
      </p:cxnSp>
      <p:sp>
        <p:nvSpPr>
          <p:cNvPr id="156" name="TextBox 155"/>
          <p:cNvSpPr txBox="1"/>
          <p:nvPr/>
        </p:nvSpPr>
        <p:spPr>
          <a:xfrm>
            <a:off x="9299593" y="3675419"/>
            <a:ext cx="1943579" cy="1015663"/>
          </a:xfrm>
          <a:prstGeom prst="rect">
            <a:avLst/>
          </a:prstGeom>
          <a:noFill/>
        </p:spPr>
        <p:txBody>
          <a:bodyPr wrap="square" rtlCol="0">
            <a:spAutoFit/>
          </a:bodyPr>
          <a:lstStyle/>
          <a:p>
            <a:r>
              <a:rPr lang="en-US" sz="1200" dirty="0" smtClean="0"/>
              <a:t>Based on 4 key inputs, </a:t>
            </a:r>
            <a:r>
              <a:rPr lang="en-US" sz="1200" u="sng" dirty="0" smtClean="0">
                <a:solidFill>
                  <a:srgbClr val="C00000"/>
                </a:solidFill>
              </a:rPr>
              <a:t>we build a model that predicts monthly income</a:t>
            </a:r>
            <a:r>
              <a:rPr lang="en-US" sz="1200" dirty="0" smtClean="0">
                <a:solidFill>
                  <a:srgbClr val="C00000"/>
                </a:solidFill>
              </a:rPr>
              <a:t> </a:t>
            </a:r>
            <a:r>
              <a:rPr lang="en-US" sz="1200" dirty="0" smtClean="0"/>
              <a:t>generated by that customer </a:t>
            </a:r>
          </a:p>
        </p:txBody>
      </p:sp>
      <p:sp>
        <p:nvSpPr>
          <p:cNvPr id="158" name="Rectangle 157"/>
          <p:cNvSpPr/>
          <p:nvPr/>
        </p:nvSpPr>
        <p:spPr>
          <a:xfrm>
            <a:off x="857794" y="3561467"/>
            <a:ext cx="2108921" cy="1569660"/>
          </a:xfrm>
          <a:prstGeom prst="rect">
            <a:avLst/>
          </a:prstGeom>
        </p:spPr>
        <p:txBody>
          <a:bodyPr wrap="square">
            <a:spAutoFit/>
          </a:bodyPr>
          <a:lstStyle/>
          <a:p>
            <a:pPr lvl="0"/>
            <a:r>
              <a:rPr lang="en-US" sz="1200" dirty="0">
                <a:solidFill>
                  <a:prstClr val="black"/>
                </a:solidFill>
              </a:rPr>
              <a:t>When a new customer opens an account, there are 4 </a:t>
            </a:r>
            <a:r>
              <a:rPr lang="en-US" sz="1200" dirty="0" smtClean="0">
                <a:solidFill>
                  <a:prstClr val="black"/>
                </a:solidFill>
              </a:rPr>
              <a:t>types </a:t>
            </a:r>
            <a:r>
              <a:rPr lang="en-US" sz="1200" dirty="0">
                <a:solidFill>
                  <a:prstClr val="black"/>
                </a:solidFill>
              </a:rPr>
              <a:t>of information provided: location, gender, age, and account type (whether or not </a:t>
            </a:r>
            <a:r>
              <a:rPr lang="en-US" sz="1200" dirty="0" smtClean="0">
                <a:solidFill>
                  <a:prstClr val="black"/>
                </a:solidFill>
              </a:rPr>
              <a:t>the customer registers </a:t>
            </a:r>
            <a:r>
              <a:rPr lang="en-US" sz="1200" dirty="0">
                <a:solidFill>
                  <a:prstClr val="black"/>
                </a:solidFill>
              </a:rPr>
              <a:t>for margin).</a:t>
            </a:r>
          </a:p>
        </p:txBody>
      </p:sp>
      <p:cxnSp>
        <p:nvCxnSpPr>
          <p:cNvPr id="4" name="Curved Connector 3"/>
          <p:cNvCxnSpPr/>
          <p:nvPr/>
        </p:nvCxnSpPr>
        <p:spPr>
          <a:xfrm flipV="1">
            <a:off x="5548908" y="5803530"/>
            <a:ext cx="424533" cy="337852"/>
          </a:xfrm>
          <a:prstGeom prst="curvedConnector3">
            <a:avLst>
              <a:gd name="adj1" fmla="val 440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p:cNvCxnSpPr/>
          <p:nvPr/>
        </p:nvCxnSpPr>
        <p:spPr>
          <a:xfrm>
            <a:off x="5548908" y="6141381"/>
            <a:ext cx="424533" cy="337852"/>
          </a:xfrm>
          <a:prstGeom prst="curvedConnector3">
            <a:avLst>
              <a:gd name="adj1" fmla="val 4407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999725" y="5724895"/>
            <a:ext cx="3964547" cy="276999"/>
          </a:xfrm>
          <a:prstGeom prst="rect">
            <a:avLst/>
          </a:prstGeom>
          <a:noFill/>
        </p:spPr>
        <p:txBody>
          <a:bodyPr wrap="none" rtlCol="0">
            <a:spAutoFit/>
          </a:bodyPr>
          <a:lstStyle/>
          <a:p>
            <a:r>
              <a:rPr lang="en-US" sz="1200" dirty="0" smtClean="0">
                <a:solidFill>
                  <a:srgbClr val="C00000"/>
                </a:solidFill>
              </a:rPr>
              <a:t>normal customer: </a:t>
            </a:r>
            <a:r>
              <a:rPr lang="en-US" sz="1200" dirty="0" smtClean="0"/>
              <a:t>who has no margin sub-account</a:t>
            </a:r>
            <a:endParaRPr lang="en-US" sz="1200" dirty="0"/>
          </a:p>
        </p:txBody>
      </p:sp>
      <p:sp>
        <p:nvSpPr>
          <p:cNvPr id="35" name="TextBox 34"/>
          <p:cNvSpPr txBox="1"/>
          <p:nvPr/>
        </p:nvSpPr>
        <p:spPr>
          <a:xfrm>
            <a:off x="6004036" y="6288945"/>
            <a:ext cx="4525598" cy="276999"/>
          </a:xfrm>
          <a:prstGeom prst="rect">
            <a:avLst/>
          </a:prstGeom>
          <a:noFill/>
        </p:spPr>
        <p:txBody>
          <a:bodyPr wrap="none" rtlCol="0">
            <a:spAutoFit/>
          </a:bodyPr>
          <a:lstStyle/>
          <a:p>
            <a:r>
              <a:rPr lang="en-US" sz="1200" dirty="0" smtClean="0">
                <a:solidFill>
                  <a:srgbClr val="C00000"/>
                </a:solidFill>
              </a:rPr>
              <a:t>margin customer: </a:t>
            </a:r>
            <a:r>
              <a:rPr lang="en-US" sz="1200" dirty="0" smtClean="0"/>
              <a:t>who has opened a margin sub-account</a:t>
            </a:r>
            <a:endParaRPr lang="en-US" sz="1200" dirty="0"/>
          </a:p>
        </p:txBody>
      </p:sp>
    </p:spTree>
    <p:extLst>
      <p:ext uri="{BB962C8B-B14F-4D97-AF65-F5344CB8AC3E}">
        <p14:creationId xmlns:p14="http://schemas.microsoft.com/office/powerpoint/2010/main" val="31602931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a:t>
            </a:r>
            <a:r>
              <a:rPr lang="en-US" sz="1400" dirty="0">
                <a:solidFill>
                  <a:schemeClr val="bg2">
                    <a:lumMod val="90000"/>
                  </a:schemeClr>
                </a:solidFill>
              </a:rPr>
              <a:t>HA NOI</a:t>
            </a:r>
            <a:r>
              <a:rPr lang="en-US" sz="1400" dirty="0" smtClean="0">
                <a:solidFill>
                  <a:schemeClr val="bg2">
                    <a:lumMod val="90000"/>
                  </a:schemeClr>
                </a:solidFill>
              </a:rPr>
              <a:t>, </a:t>
            </a:r>
            <a:r>
              <a:rPr lang="en-US" sz="1400" dirty="0">
                <a:solidFill>
                  <a:srgbClr val="FFC000"/>
                </a:solidFill>
              </a:rPr>
              <a:t>GENDER: </a:t>
            </a:r>
            <a:r>
              <a:rPr lang="en-US" sz="1400" dirty="0" smtClean="0">
                <a:solidFill>
                  <a:srgbClr val="FFC000"/>
                </a:solidFill>
              </a:rPr>
              <a:t>female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16" y="1825672"/>
            <a:ext cx="5029200" cy="5029200"/>
          </a:xfrm>
          <a:prstGeom prst="rect">
            <a:avLst/>
          </a:prstGeom>
        </p:spPr>
      </p:pic>
      <p:sp>
        <p:nvSpPr>
          <p:cNvPr id="6" name="TextBox 5"/>
          <p:cNvSpPr txBox="1"/>
          <p:nvPr/>
        </p:nvSpPr>
        <p:spPr>
          <a:xfrm>
            <a:off x="4133460" y="2157361"/>
            <a:ext cx="688009" cy="253916"/>
          </a:xfrm>
          <a:prstGeom prst="rect">
            <a:avLst/>
          </a:prstGeom>
          <a:noFill/>
        </p:spPr>
        <p:txBody>
          <a:bodyPr wrap="none" rtlCol="0">
            <a:spAutoFit/>
          </a:bodyPr>
          <a:lstStyle/>
          <a:p>
            <a:r>
              <a:rPr lang="en-US" sz="1050" dirty="0" smtClean="0"/>
              <a:t>Age: 45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4732" y="1825672"/>
            <a:ext cx="5022952" cy="5029200"/>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50</a:t>
            </a:r>
            <a:endParaRPr lang="en-US" sz="1050" dirty="0"/>
          </a:p>
        </p:txBody>
      </p:sp>
      <p:sp>
        <p:nvSpPr>
          <p:cNvPr id="7" name="TextBox 6">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0" name="TextBox 9">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36814131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HA NOI, </a:t>
            </a:r>
            <a:r>
              <a:rPr lang="en-US" sz="1400" dirty="0">
                <a:solidFill>
                  <a:srgbClr val="FFC000"/>
                </a:solidFill>
              </a:rPr>
              <a:t>GENDER: </a:t>
            </a:r>
            <a:r>
              <a:rPr lang="en-US" sz="1400" dirty="0" smtClean="0">
                <a:solidFill>
                  <a:srgbClr val="FFC000"/>
                </a:solidFill>
              </a:rPr>
              <a:t>female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16" y="1822544"/>
            <a:ext cx="5029199" cy="5035454"/>
          </a:xfrm>
          <a:prstGeom prst="rect">
            <a:avLst/>
          </a:prstGeom>
        </p:spPr>
      </p:pic>
      <p:sp>
        <p:nvSpPr>
          <p:cNvPr id="6" name="TextBox 5"/>
          <p:cNvSpPr txBox="1"/>
          <p:nvPr/>
        </p:nvSpPr>
        <p:spPr>
          <a:xfrm>
            <a:off x="4133460" y="2157361"/>
            <a:ext cx="688009" cy="253916"/>
          </a:xfrm>
          <a:prstGeom prst="rect">
            <a:avLst/>
          </a:prstGeom>
          <a:noFill/>
        </p:spPr>
        <p:txBody>
          <a:bodyPr wrap="none" rtlCol="0">
            <a:spAutoFit/>
          </a:bodyPr>
          <a:lstStyle/>
          <a:p>
            <a:r>
              <a:rPr lang="en-US" sz="1050" dirty="0" smtClean="0"/>
              <a:t>Age: 55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4732" y="1828800"/>
            <a:ext cx="5029200" cy="5029200"/>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60</a:t>
            </a:r>
            <a:endParaRPr lang="en-US" sz="1050" dirty="0"/>
          </a:p>
        </p:txBody>
      </p:sp>
      <p:sp>
        <p:nvSpPr>
          <p:cNvPr id="7" name="TextBox 6">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0" name="TextBox 9">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1032608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prediction result summary: </a:t>
            </a:r>
            <a:r>
              <a:rPr lang="en-US" dirty="0" smtClean="0">
                <a:solidFill>
                  <a:srgbClr val="FFC000"/>
                </a:solidFill>
              </a:rPr>
              <a:t>Fee Income</a:t>
            </a:r>
            <a:r>
              <a:rPr lang="en-US" dirty="0" smtClean="0">
                <a:solidFill>
                  <a:srgbClr val="FFFEFF"/>
                </a:solidFill>
              </a:rPr>
              <a:t/>
            </a:r>
            <a:br>
              <a:rPr lang="en-US" dirty="0" smtClean="0">
                <a:solidFill>
                  <a:srgbClr val="FFFEFF"/>
                </a:solidFill>
              </a:rPr>
            </a:br>
            <a:r>
              <a:rPr lang="en-US" sz="1400" dirty="0">
                <a:solidFill>
                  <a:schemeClr val="bg2">
                    <a:lumMod val="90000"/>
                  </a:schemeClr>
                </a:solidFill>
              </a:rPr>
              <a:t>LOCATION: </a:t>
            </a:r>
            <a:r>
              <a:rPr lang="en-US" sz="1400" dirty="0" smtClean="0">
                <a:solidFill>
                  <a:schemeClr val="bg2">
                    <a:lumMod val="90000"/>
                  </a:schemeClr>
                </a:solidFill>
              </a:rPr>
              <a:t>HA NOI, </a:t>
            </a:r>
            <a:r>
              <a:rPr lang="en-US" sz="1400" dirty="0">
                <a:solidFill>
                  <a:schemeClr val="bg2">
                    <a:lumMod val="90000"/>
                  </a:schemeClr>
                </a:solidFill>
              </a:rPr>
              <a:t>ACCOUNT TYPE: </a:t>
            </a:r>
            <a:r>
              <a:rPr lang="en-US" sz="1400" dirty="0" smtClean="0">
                <a:solidFill>
                  <a:schemeClr val="bg2">
                    <a:lumMod val="90000"/>
                  </a:schemeClr>
                </a:solidFill>
              </a:rPr>
              <a:t>margin</a:t>
            </a:r>
            <a:endParaRPr lang="en-US" sz="1400" dirty="0">
              <a:solidFill>
                <a:schemeClr val="bg2">
                  <a:lumMod val="9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70364"/>
            <a:ext cx="12191999" cy="4987636"/>
          </a:xfrm>
          <a:prstGeom prst="rect">
            <a:avLst/>
          </a:prstGeom>
        </p:spPr>
      </p:pic>
      <p:sp>
        <p:nvSpPr>
          <p:cNvPr id="5" name="TextBox 4">
            <a:hlinkClick r:id="rId4"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6" name="TextBox 5">
            <a:hlinkClick r:id="rId5"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13639288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prediction result summary: </a:t>
            </a:r>
            <a:r>
              <a:rPr lang="en-US" dirty="0" smtClean="0">
                <a:solidFill>
                  <a:srgbClr val="FFC000"/>
                </a:solidFill>
              </a:rPr>
              <a:t>interest income</a:t>
            </a:r>
            <a:r>
              <a:rPr lang="en-US" dirty="0" smtClean="0">
                <a:solidFill>
                  <a:srgbClr val="FFFEFF"/>
                </a:solidFill>
              </a:rPr>
              <a:t/>
            </a:r>
            <a:br>
              <a:rPr lang="en-US" dirty="0" smtClean="0">
                <a:solidFill>
                  <a:srgbClr val="FFFEFF"/>
                </a:solidFill>
              </a:rPr>
            </a:br>
            <a:r>
              <a:rPr lang="en-US" sz="1400" dirty="0">
                <a:solidFill>
                  <a:schemeClr val="bg2">
                    <a:lumMod val="90000"/>
                  </a:schemeClr>
                </a:solidFill>
              </a:rPr>
              <a:t>LOCATION: </a:t>
            </a:r>
            <a:r>
              <a:rPr lang="en-US" sz="1400" dirty="0" smtClean="0">
                <a:solidFill>
                  <a:schemeClr val="bg2">
                    <a:lumMod val="90000"/>
                  </a:schemeClr>
                </a:solidFill>
              </a:rPr>
              <a:t>HA NOI, </a:t>
            </a:r>
            <a:r>
              <a:rPr lang="en-US" sz="1400" dirty="0">
                <a:solidFill>
                  <a:schemeClr val="bg2">
                    <a:lumMod val="90000"/>
                  </a:schemeClr>
                </a:solidFill>
              </a:rPr>
              <a:t>ACCOUNT TYPE: </a:t>
            </a:r>
            <a:r>
              <a:rPr lang="en-US" sz="1400" dirty="0" smtClean="0">
                <a:solidFill>
                  <a:schemeClr val="bg2">
                    <a:lumMod val="90000"/>
                  </a:schemeClr>
                </a:solidFill>
              </a:rPr>
              <a:t>margin</a:t>
            </a:r>
            <a:endParaRPr lang="en-US" sz="1400" dirty="0">
              <a:solidFill>
                <a:schemeClr val="bg2">
                  <a:lumMod val="9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70364"/>
            <a:ext cx="12191999" cy="4987636"/>
          </a:xfrm>
          <a:prstGeom prst="rect">
            <a:avLst/>
          </a:prstGeom>
        </p:spPr>
      </p:pic>
      <p:sp>
        <p:nvSpPr>
          <p:cNvPr id="4" name="TextBox 3">
            <a:hlinkClick r:id="rId4"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5" name="TextBox 4">
            <a:hlinkClick r:id="rId5"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19712500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xmlns="" id="{4AE9D071-98CF-435C-BD2B-976514544D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xmlns=""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 y="10"/>
            <a:ext cx="12191980" cy="6857990"/>
          </a:xfrm>
          <a:prstGeom prst="rect">
            <a:avLst/>
          </a:prstGeom>
        </p:spPr>
      </p:pic>
      <p:grpSp>
        <p:nvGrpSpPr>
          <p:cNvPr id="15" name="Group 14">
            <a:extLst>
              <a:ext uri="{FF2B5EF4-FFF2-40B4-BE49-F238E27FC236}">
                <a16:creationId xmlns:a16="http://schemas.microsoft.com/office/drawing/2014/main" xmlns="" id="{D619FC33-16ED-4246-9596-BEFEB55E4C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9" y="457200"/>
            <a:ext cx="7507083" cy="5935132"/>
            <a:chOff x="438067" y="457200"/>
            <a:chExt cx="7507083" cy="5935132"/>
          </a:xfrm>
        </p:grpSpPr>
        <p:sp>
          <p:nvSpPr>
            <p:cNvPr id="16" name="Rectangle 15">
              <a:extLst>
                <a:ext uri="{FF2B5EF4-FFF2-40B4-BE49-F238E27FC236}">
                  <a16:creationId xmlns:a16="http://schemas.microsoft.com/office/drawing/2014/main" xmlns="" id="{2EEA80E1-F99F-4009-837F-2F72F8A5D5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0230AF9A-4641-4BD8-9F95-9607CD3040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xmlns="" id="{8703D4EC-9389-41B6-B88B-B6FDC8CD33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xmlns="" id="{7F2616EE-270D-4F4C-BA1F-2708D387B800}"/>
              </a:ext>
            </a:extLst>
          </p:cNvPr>
          <p:cNvSpPr>
            <a:spLocks noGrp="1"/>
          </p:cNvSpPr>
          <p:nvPr>
            <p:ph type="title"/>
          </p:nvPr>
        </p:nvSpPr>
        <p:spPr>
          <a:xfrm>
            <a:off x="635032" y="2102333"/>
            <a:ext cx="7213600" cy="1860067"/>
          </a:xfrm>
        </p:spPr>
        <p:txBody>
          <a:bodyPr anchor="ctr">
            <a:normAutofit/>
          </a:bodyPr>
          <a:lstStyle/>
          <a:p>
            <a:pPr algn="ctr"/>
            <a:r>
              <a:rPr lang="en-US" sz="6000" cap="none" dirty="0" smtClean="0">
                <a:solidFill>
                  <a:srgbClr val="FFC000"/>
                </a:solidFill>
              </a:rPr>
              <a:t>HAI PHONG</a:t>
            </a:r>
            <a:endParaRPr lang="en-US" sz="2400" cap="none" dirty="0">
              <a:solidFill>
                <a:srgbClr val="FFC000"/>
              </a:solidFill>
            </a:endParaRPr>
          </a:p>
        </p:txBody>
      </p:sp>
    </p:spTree>
    <p:extLst>
      <p:ext uri="{BB962C8B-B14F-4D97-AF65-F5344CB8AC3E}">
        <p14:creationId xmlns:p14="http://schemas.microsoft.com/office/powerpoint/2010/main" val="36621482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xmlns="" id="{4AE9D071-98CF-435C-BD2B-976514544D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xmlns=""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 y="10"/>
            <a:ext cx="12191980" cy="6857990"/>
          </a:xfrm>
          <a:prstGeom prst="rect">
            <a:avLst/>
          </a:prstGeom>
        </p:spPr>
      </p:pic>
      <p:grpSp>
        <p:nvGrpSpPr>
          <p:cNvPr id="15" name="Group 14">
            <a:extLst>
              <a:ext uri="{FF2B5EF4-FFF2-40B4-BE49-F238E27FC236}">
                <a16:creationId xmlns:a16="http://schemas.microsoft.com/office/drawing/2014/main" xmlns="" id="{D619FC33-16ED-4246-9596-BEFEB55E4C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9" y="457200"/>
            <a:ext cx="7507083" cy="5935132"/>
            <a:chOff x="438067" y="457200"/>
            <a:chExt cx="7507083" cy="5935132"/>
          </a:xfrm>
        </p:grpSpPr>
        <p:sp>
          <p:nvSpPr>
            <p:cNvPr id="16" name="Rectangle 15">
              <a:extLst>
                <a:ext uri="{FF2B5EF4-FFF2-40B4-BE49-F238E27FC236}">
                  <a16:creationId xmlns:a16="http://schemas.microsoft.com/office/drawing/2014/main" xmlns="" id="{2EEA80E1-F99F-4009-837F-2F72F8A5D5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0230AF9A-4641-4BD8-9F95-9607CD3040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xmlns="" id="{8703D4EC-9389-41B6-B88B-B6FDC8CD33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xmlns="" id="{7F2616EE-270D-4F4C-BA1F-2708D387B800}"/>
              </a:ext>
            </a:extLst>
          </p:cNvPr>
          <p:cNvSpPr>
            <a:spLocks noGrp="1"/>
          </p:cNvSpPr>
          <p:nvPr>
            <p:ph type="title"/>
          </p:nvPr>
        </p:nvSpPr>
        <p:spPr>
          <a:xfrm>
            <a:off x="635032" y="2102333"/>
            <a:ext cx="7213600" cy="1860067"/>
          </a:xfrm>
        </p:spPr>
        <p:txBody>
          <a:bodyPr anchor="ctr">
            <a:normAutofit/>
          </a:bodyPr>
          <a:lstStyle/>
          <a:p>
            <a:pPr algn="ctr"/>
            <a:r>
              <a:rPr lang="en-US" sz="6000" cap="none" dirty="0" smtClean="0">
                <a:solidFill>
                  <a:srgbClr val="FFC000"/>
                </a:solidFill>
              </a:rPr>
              <a:t>NORMAL</a:t>
            </a:r>
            <a:br>
              <a:rPr lang="en-US" sz="6000" cap="none" dirty="0" smtClean="0">
                <a:solidFill>
                  <a:srgbClr val="FFC000"/>
                </a:solidFill>
              </a:rPr>
            </a:br>
            <a:r>
              <a:rPr lang="en-US" sz="6000" cap="none" dirty="0" smtClean="0">
                <a:solidFill>
                  <a:srgbClr val="FFC000"/>
                </a:solidFill>
              </a:rPr>
              <a:t>ACCOUNT</a:t>
            </a:r>
            <a:endParaRPr lang="en-US" sz="2400" cap="none" dirty="0">
              <a:solidFill>
                <a:srgbClr val="FFC000"/>
              </a:solidFill>
            </a:endParaRPr>
          </a:p>
        </p:txBody>
      </p:sp>
    </p:spTree>
    <p:extLst>
      <p:ext uri="{BB962C8B-B14F-4D97-AF65-F5344CB8AC3E}">
        <p14:creationId xmlns:p14="http://schemas.microsoft.com/office/powerpoint/2010/main" val="644038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normal </a:t>
            </a:r>
            <a:r>
              <a:rPr lang="en-US" sz="1400" dirty="0" smtClean="0">
                <a:solidFill>
                  <a:schemeClr val="bg2">
                    <a:lumMod val="90000"/>
                  </a:schemeClr>
                </a:solidFill>
              </a:rPr>
              <a:t>, LOCATION: HAI PHONG, </a:t>
            </a:r>
            <a:r>
              <a:rPr lang="en-US" sz="1400" dirty="0">
                <a:solidFill>
                  <a:srgbClr val="FFC000"/>
                </a:solidFill>
              </a:rPr>
              <a:t>GENDER: </a:t>
            </a:r>
            <a:r>
              <a:rPr lang="en-US" sz="1400" dirty="0" smtClean="0">
                <a:solidFill>
                  <a:srgbClr val="FFC000"/>
                </a:solidFill>
              </a:rPr>
              <a:t>male</a:t>
            </a:r>
            <a:endParaRPr lang="en-US" dirty="0">
              <a:solidFill>
                <a:srgbClr val="FFC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98" y="1800812"/>
            <a:ext cx="2834639" cy="242969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6538" y="1800815"/>
            <a:ext cx="2834639" cy="242969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5818" y="1800810"/>
            <a:ext cx="2834639" cy="242969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1178" y="1800810"/>
            <a:ext cx="2834639" cy="2429691"/>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898" y="4230497"/>
            <a:ext cx="2834639" cy="242969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6538" y="4230494"/>
            <a:ext cx="2834639" cy="2429691"/>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01178" y="4230490"/>
            <a:ext cx="2834639" cy="2429690"/>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35818" y="4230487"/>
            <a:ext cx="2834639" cy="2429691"/>
          </a:xfrm>
          <a:prstGeom prst="rect">
            <a:avLst/>
          </a:prstGeom>
        </p:spPr>
      </p:pic>
      <p:sp>
        <p:nvSpPr>
          <p:cNvPr id="13" name="TextBox 12">
            <a:hlinkClick r:id="rId11"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5" name="TextBox 14">
            <a:hlinkClick r:id="rId12"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14857868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normal </a:t>
            </a:r>
            <a:r>
              <a:rPr lang="en-US" sz="1400" dirty="0" smtClean="0">
                <a:solidFill>
                  <a:schemeClr val="bg2">
                    <a:lumMod val="90000"/>
                  </a:schemeClr>
                </a:solidFill>
              </a:rPr>
              <a:t>, LOCATION: </a:t>
            </a:r>
            <a:r>
              <a:rPr lang="en-US" sz="1400" dirty="0">
                <a:solidFill>
                  <a:schemeClr val="bg2">
                    <a:lumMod val="90000"/>
                  </a:schemeClr>
                </a:solidFill>
              </a:rPr>
              <a:t>HAI PHONG</a:t>
            </a:r>
            <a:r>
              <a:rPr lang="en-US" sz="1400" dirty="0" smtClean="0">
                <a:solidFill>
                  <a:schemeClr val="bg2">
                    <a:lumMod val="90000"/>
                  </a:schemeClr>
                </a:solidFill>
              </a:rPr>
              <a:t>, </a:t>
            </a:r>
            <a:r>
              <a:rPr lang="en-US" sz="1400" dirty="0">
                <a:solidFill>
                  <a:srgbClr val="FFC000"/>
                </a:solidFill>
              </a:rPr>
              <a:t>GENDER: Female</a:t>
            </a:r>
            <a:endParaRPr lang="en-US" dirty="0">
              <a:solidFill>
                <a:srgbClr val="FFC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973" y="1805490"/>
            <a:ext cx="2834639" cy="242969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5613" y="1805490"/>
            <a:ext cx="2834639" cy="242969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0253" y="1805489"/>
            <a:ext cx="2834639" cy="242969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4893" y="1805489"/>
            <a:ext cx="2834639" cy="2429691"/>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973" y="4235186"/>
            <a:ext cx="2834639" cy="2429691"/>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1360" y="4235185"/>
            <a:ext cx="2834639" cy="2429691"/>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20253" y="4235185"/>
            <a:ext cx="2834639" cy="2429691"/>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35818" y="4230489"/>
            <a:ext cx="2834639" cy="2429691"/>
          </a:xfrm>
          <a:prstGeom prst="rect">
            <a:avLst/>
          </a:prstGeom>
        </p:spPr>
      </p:pic>
      <p:sp>
        <p:nvSpPr>
          <p:cNvPr id="12" name="TextBox 11">
            <a:hlinkClick r:id="rId11"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3" name="TextBox 12">
            <a:hlinkClick r:id="rId12"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14919188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prediction result summary: Fee Income</a:t>
            </a:r>
            <a:br>
              <a:rPr lang="en-US" dirty="0" smtClean="0">
                <a:solidFill>
                  <a:srgbClr val="FFFEFF"/>
                </a:solidFill>
              </a:rPr>
            </a:br>
            <a:r>
              <a:rPr lang="en-US" sz="1400" dirty="0">
                <a:solidFill>
                  <a:schemeClr val="bg2">
                    <a:lumMod val="90000"/>
                  </a:schemeClr>
                </a:solidFill>
              </a:rPr>
              <a:t>LOCATION: </a:t>
            </a:r>
            <a:r>
              <a:rPr lang="en-US" sz="1400" dirty="0" err="1" smtClean="0">
                <a:solidFill>
                  <a:schemeClr val="bg2">
                    <a:lumMod val="90000"/>
                  </a:schemeClr>
                </a:solidFill>
              </a:rPr>
              <a:t>hai</a:t>
            </a:r>
            <a:r>
              <a:rPr lang="en-US" sz="1400" dirty="0" smtClean="0">
                <a:solidFill>
                  <a:schemeClr val="bg2">
                    <a:lumMod val="90000"/>
                  </a:schemeClr>
                </a:solidFill>
              </a:rPr>
              <a:t> </a:t>
            </a:r>
            <a:r>
              <a:rPr lang="en-US" sz="1400" dirty="0" err="1" smtClean="0">
                <a:solidFill>
                  <a:schemeClr val="bg2">
                    <a:lumMod val="90000"/>
                  </a:schemeClr>
                </a:solidFill>
              </a:rPr>
              <a:t>phong</a:t>
            </a:r>
            <a:r>
              <a:rPr lang="en-US" sz="1400" dirty="0" smtClean="0">
                <a:solidFill>
                  <a:schemeClr val="bg2">
                    <a:lumMod val="90000"/>
                  </a:schemeClr>
                </a:solidFill>
              </a:rPr>
              <a:t>, </a:t>
            </a:r>
            <a:r>
              <a:rPr lang="en-US" sz="1400" dirty="0">
                <a:solidFill>
                  <a:schemeClr val="bg2">
                    <a:lumMod val="90000"/>
                  </a:schemeClr>
                </a:solidFill>
              </a:rPr>
              <a:t>ACCOUNT TYPE: normal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70364"/>
            <a:ext cx="12191999" cy="4987635"/>
          </a:xfrm>
          <a:prstGeom prst="rect">
            <a:avLst/>
          </a:prstGeom>
        </p:spPr>
      </p:pic>
      <p:sp>
        <p:nvSpPr>
          <p:cNvPr id="4" name="TextBox 3">
            <a:hlinkClick r:id="rId4"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6" name="TextBox 5">
            <a:hlinkClick r:id="rId5"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40517153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xmlns="" id="{4AE9D071-98CF-435C-BD2B-976514544D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xmlns=""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 y="10"/>
            <a:ext cx="12191980" cy="6857990"/>
          </a:xfrm>
          <a:prstGeom prst="rect">
            <a:avLst/>
          </a:prstGeom>
        </p:spPr>
      </p:pic>
      <p:grpSp>
        <p:nvGrpSpPr>
          <p:cNvPr id="15" name="Group 14">
            <a:extLst>
              <a:ext uri="{FF2B5EF4-FFF2-40B4-BE49-F238E27FC236}">
                <a16:creationId xmlns:a16="http://schemas.microsoft.com/office/drawing/2014/main" xmlns="" id="{D619FC33-16ED-4246-9596-BEFEB55E4C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9" y="457200"/>
            <a:ext cx="7507083" cy="5935132"/>
            <a:chOff x="438067" y="457200"/>
            <a:chExt cx="7507083" cy="5935132"/>
          </a:xfrm>
        </p:grpSpPr>
        <p:sp>
          <p:nvSpPr>
            <p:cNvPr id="16" name="Rectangle 15">
              <a:extLst>
                <a:ext uri="{FF2B5EF4-FFF2-40B4-BE49-F238E27FC236}">
                  <a16:creationId xmlns:a16="http://schemas.microsoft.com/office/drawing/2014/main" xmlns="" id="{2EEA80E1-F99F-4009-837F-2F72F8A5D5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0230AF9A-4641-4BD8-9F95-9607CD3040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xmlns="" id="{8703D4EC-9389-41B6-B88B-B6FDC8CD33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xmlns="" id="{7F2616EE-270D-4F4C-BA1F-2708D387B800}"/>
              </a:ext>
            </a:extLst>
          </p:cNvPr>
          <p:cNvSpPr>
            <a:spLocks noGrp="1"/>
          </p:cNvSpPr>
          <p:nvPr>
            <p:ph type="title"/>
          </p:nvPr>
        </p:nvSpPr>
        <p:spPr>
          <a:xfrm>
            <a:off x="635032" y="2102333"/>
            <a:ext cx="7213600" cy="1860067"/>
          </a:xfrm>
        </p:spPr>
        <p:txBody>
          <a:bodyPr anchor="ctr">
            <a:normAutofit/>
          </a:bodyPr>
          <a:lstStyle/>
          <a:p>
            <a:pPr algn="ctr"/>
            <a:r>
              <a:rPr lang="en-US" sz="6000" cap="none" dirty="0" smtClean="0">
                <a:solidFill>
                  <a:srgbClr val="FFC000"/>
                </a:solidFill>
              </a:rPr>
              <a:t>MARGIN</a:t>
            </a:r>
            <a:br>
              <a:rPr lang="en-US" sz="6000" cap="none" dirty="0" smtClean="0">
                <a:solidFill>
                  <a:srgbClr val="FFC000"/>
                </a:solidFill>
              </a:rPr>
            </a:br>
            <a:r>
              <a:rPr lang="en-US" sz="6000" cap="none" dirty="0" smtClean="0">
                <a:solidFill>
                  <a:srgbClr val="FFC000"/>
                </a:solidFill>
              </a:rPr>
              <a:t>ACCOUNT</a:t>
            </a:r>
            <a:endParaRPr lang="en-US" sz="2400" cap="none" dirty="0">
              <a:solidFill>
                <a:srgbClr val="FFC000"/>
              </a:solidFill>
            </a:endParaRPr>
          </a:p>
        </p:txBody>
      </p:sp>
    </p:spTree>
    <p:extLst>
      <p:ext uri="{BB962C8B-B14F-4D97-AF65-F5344CB8AC3E}">
        <p14:creationId xmlns:p14="http://schemas.microsoft.com/office/powerpoint/2010/main" val="14674172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KEY FINDINGS: </a:t>
            </a:r>
            <a:r>
              <a:rPr lang="en-US" dirty="0" smtClean="0">
                <a:solidFill>
                  <a:srgbClr val="FFC000"/>
                </a:solidFill>
              </a:rPr>
              <a:t>Ho chi minh city</a:t>
            </a:r>
            <a:endParaRPr lang="en-US" sz="1400" dirty="0">
              <a:solidFill>
                <a:srgbClr val="FFC000"/>
              </a:solidFill>
            </a:endParaRPr>
          </a:p>
        </p:txBody>
      </p:sp>
      <p:sp>
        <p:nvSpPr>
          <p:cNvPr id="30" name="TextBox 29"/>
          <p:cNvSpPr txBox="1"/>
          <p:nvPr/>
        </p:nvSpPr>
        <p:spPr>
          <a:xfrm>
            <a:off x="518497" y="1981199"/>
            <a:ext cx="11155006" cy="4431983"/>
          </a:xfrm>
          <a:prstGeom prst="rect">
            <a:avLst/>
          </a:prstGeom>
          <a:noFill/>
        </p:spPr>
        <p:txBody>
          <a:bodyPr wrap="square" rtlCol="0">
            <a:spAutoFit/>
          </a:bodyPr>
          <a:lstStyle/>
          <a:p>
            <a:r>
              <a:rPr lang="en-US" dirty="0" smtClean="0"/>
              <a:t>In Ho Chi Minh City, although older customers usually trade less frequently and carry less margin in relative to their NAV, the model indicates that they are still a potential group. </a:t>
            </a:r>
          </a:p>
          <a:p>
            <a:endParaRPr lang="en-US" dirty="0"/>
          </a:p>
          <a:p>
            <a:r>
              <a:rPr lang="en-US" dirty="0" smtClean="0"/>
              <a:t>In fact, male </a:t>
            </a:r>
            <a:r>
              <a:rPr lang="en-US" dirty="0"/>
              <a:t>normal </a:t>
            </a:r>
            <a:r>
              <a:rPr lang="en-US" dirty="0" smtClean="0"/>
              <a:t>customers aging from 35 to 55 are predicted to yield approximately 150,000VND monthly trading fee per capita </a:t>
            </a:r>
            <a:r>
              <a:rPr lang="en-US" sz="1200" dirty="0" smtClean="0">
                <a:hlinkClick r:id="rId3" action="ppaction://hlinksldjump"/>
              </a:rPr>
              <a:t>[detail]</a:t>
            </a:r>
            <a:r>
              <a:rPr lang="en-US" dirty="0" smtClean="0"/>
              <a:t>. </a:t>
            </a:r>
            <a:r>
              <a:rPr lang="en-US" dirty="0" smtClean="0"/>
              <a:t>Male margin </a:t>
            </a:r>
            <a:r>
              <a:rPr lang="en-US" dirty="0" smtClean="0"/>
              <a:t>customer in this age group are also predicted to generate 500,000VND-1,100,000VND trading fee per capita </a:t>
            </a:r>
            <a:r>
              <a:rPr lang="en-US" sz="1200" dirty="0">
                <a:solidFill>
                  <a:prstClr val="black"/>
                </a:solidFill>
                <a:hlinkClick r:id="rId4" action="ppaction://hlinksldjump"/>
              </a:rPr>
              <a:t>[detail]</a:t>
            </a:r>
            <a:r>
              <a:rPr lang="en-US" dirty="0" smtClean="0"/>
              <a:t>, highest over other age groups. Compared to trading fee, interest income </a:t>
            </a:r>
            <a:r>
              <a:rPr lang="en-US" dirty="0"/>
              <a:t>apparently </a:t>
            </a:r>
            <a:r>
              <a:rPr lang="en-US" dirty="0" smtClean="0"/>
              <a:t>follows the same pattern </a:t>
            </a:r>
            <a:r>
              <a:rPr lang="en-US" sz="1200" dirty="0">
                <a:solidFill>
                  <a:prstClr val="black"/>
                </a:solidFill>
                <a:hlinkClick r:id="rId5" action="ppaction://hlinksldjump"/>
              </a:rPr>
              <a:t>[detail]</a:t>
            </a:r>
            <a:r>
              <a:rPr lang="en-US" dirty="0" smtClean="0"/>
              <a:t>.</a:t>
            </a:r>
          </a:p>
          <a:p>
            <a:endParaRPr lang="en-US" dirty="0"/>
          </a:p>
          <a:p>
            <a:r>
              <a:rPr lang="en-US" dirty="0" smtClean="0"/>
              <a:t>In contrast, the pattern is completely different for female customers. The model predicted that </a:t>
            </a:r>
            <a:br>
              <a:rPr lang="en-US" dirty="0" smtClean="0"/>
            </a:br>
            <a:r>
              <a:rPr lang="en-US" dirty="0" smtClean="0"/>
              <a:t>either young or old female customers create highest trading/interest income whereas the middle-age falls short behind </a:t>
            </a:r>
            <a:r>
              <a:rPr lang="en-US" sz="1200" dirty="0">
                <a:solidFill>
                  <a:prstClr val="black"/>
                </a:solidFill>
                <a:hlinkClick r:id="rId4" action="ppaction://hlinksldjump"/>
              </a:rPr>
              <a:t>[detail]</a:t>
            </a:r>
            <a:r>
              <a:rPr lang="en-US" sz="1200" dirty="0">
                <a:solidFill>
                  <a:prstClr val="black"/>
                </a:solidFill>
              </a:rPr>
              <a:t> </a:t>
            </a:r>
            <a:r>
              <a:rPr lang="en-US" sz="1200" dirty="0">
                <a:solidFill>
                  <a:prstClr val="black"/>
                </a:solidFill>
                <a:hlinkClick r:id="rId5" action="ppaction://hlinksldjump"/>
              </a:rPr>
              <a:t>[</a:t>
            </a:r>
            <a:r>
              <a:rPr lang="en-US" sz="1200" dirty="0" smtClean="0">
                <a:solidFill>
                  <a:prstClr val="black"/>
                </a:solidFill>
                <a:hlinkClick r:id="rId5" action="ppaction://hlinksldjump"/>
              </a:rPr>
              <a:t>detail]</a:t>
            </a:r>
            <a:r>
              <a:rPr lang="en-US" dirty="0" smtClean="0">
                <a:hlinkClick r:id="rId5" action="ppaction://hlinksldjump"/>
              </a:rPr>
              <a:t>. </a:t>
            </a:r>
            <a:endParaRPr lang="en-US" dirty="0" smtClean="0"/>
          </a:p>
          <a:p>
            <a:endParaRPr lang="en-US" dirty="0"/>
          </a:p>
          <a:p>
            <a:r>
              <a:rPr lang="en-US" dirty="0" smtClean="0"/>
              <a:t>In general, the oldest groups that age more than 55 are expected to have greatest NAV and hence predicted to produce highest income. However, there is a lot of uncertainties surrounding this expectation because it derives from just a few number of customers who fall in this age group </a:t>
            </a:r>
            <a:r>
              <a:rPr lang="en-US" sz="1200" dirty="0">
                <a:solidFill>
                  <a:prstClr val="black"/>
                </a:solidFill>
                <a:hlinkClick r:id="rId6" action="ppaction://hlinksldjump"/>
              </a:rPr>
              <a:t>[detail</a:t>
            </a:r>
            <a:r>
              <a:rPr lang="en-US" sz="1200" dirty="0" smtClean="0">
                <a:solidFill>
                  <a:prstClr val="black"/>
                </a:solidFill>
                <a:hlinkClick r:id="rId6" action="ppaction://hlinksldjump"/>
              </a:rPr>
              <a:t>]</a:t>
            </a:r>
            <a:r>
              <a:rPr lang="en-US" sz="1200" dirty="0" smtClean="0">
                <a:solidFill>
                  <a:prstClr val="black"/>
                </a:solidFill>
              </a:rPr>
              <a:t>.</a:t>
            </a:r>
            <a:endParaRPr lang="en-US" dirty="0" smtClean="0"/>
          </a:p>
        </p:txBody>
      </p:sp>
    </p:spTree>
    <p:extLst>
      <p:ext uri="{BB962C8B-B14F-4D97-AF65-F5344CB8AC3E}">
        <p14:creationId xmlns:p14="http://schemas.microsoft.com/office/powerpoint/2010/main" val="11966116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a:t>
            </a:r>
            <a:r>
              <a:rPr lang="en-US" sz="1400" dirty="0" err="1" smtClean="0">
                <a:solidFill>
                  <a:schemeClr val="bg2">
                    <a:lumMod val="90000"/>
                  </a:schemeClr>
                </a:solidFill>
              </a:rPr>
              <a:t>hai</a:t>
            </a:r>
            <a:r>
              <a:rPr lang="en-US" sz="1400" dirty="0" smtClean="0">
                <a:solidFill>
                  <a:schemeClr val="bg2">
                    <a:lumMod val="90000"/>
                  </a:schemeClr>
                </a:solidFill>
              </a:rPr>
              <a:t> </a:t>
            </a:r>
            <a:r>
              <a:rPr lang="en-US" sz="1400" dirty="0" err="1" smtClean="0">
                <a:solidFill>
                  <a:schemeClr val="bg2">
                    <a:lumMod val="90000"/>
                  </a:schemeClr>
                </a:solidFill>
              </a:rPr>
              <a:t>phong</a:t>
            </a:r>
            <a:r>
              <a:rPr lang="en-US" sz="1400" dirty="0" smtClean="0">
                <a:solidFill>
                  <a:schemeClr val="bg2">
                    <a:lumMod val="90000"/>
                  </a:schemeClr>
                </a:solidFill>
              </a:rPr>
              <a:t>, </a:t>
            </a:r>
            <a:r>
              <a:rPr lang="en-US" sz="1400" dirty="0">
                <a:solidFill>
                  <a:srgbClr val="FFC000"/>
                </a:solidFill>
              </a:rPr>
              <a:t>GENDER: </a:t>
            </a:r>
            <a:r>
              <a:rPr lang="en-US" sz="1400" dirty="0" smtClean="0">
                <a:solidFill>
                  <a:srgbClr val="FFC000"/>
                </a:solidFill>
              </a:rPr>
              <a:t>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16" y="1828800"/>
            <a:ext cx="5022952" cy="5029200"/>
          </a:xfrm>
          <a:prstGeom prst="rect">
            <a:avLst/>
          </a:prstGeom>
        </p:spPr>
      </p:pic>
      <p:sp>
        <p:nvSpPr>
          <p:cNvPr id="6" name="TextBox 5"/>
          <p:cNvSpPr txBox="1"/>
          <p:nvPr/>
        </p:nvSpPr>
        <p:spPr>
          <a:xfrm>
            <a:off x="4133460" y="2157361"/>
            <a:ext cx="708848" cy="261610"/>
          </a:xfrm>
          <a:prstGeom prst="rect">
            <a:avLst/>
          </a:prstGeom>
          <a:noFill/>
        </p:spPr>
        <p:txBody>
          <a:bodyPr wrap="none" rtlCol="0">
            <a:spAutoFit/>
          </a:bodyPr>
          <a:lstStyle/>
          <a:p>
            <a:r>
              <a:rPr lang="en-US" sz="1050" dirty="0" smtClean="0"/>
              <a:t>Age: 25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608" y="1828800"/>
            <a:ext cx="5029200" cy="5029200"/>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30</a:t>
            </a:r>
            <a:endParaRPr lang="en-US" sz="1050" dirty="0"/>
          </a:p>
        </p:txBody>
      </p:sp>
      <p:sp>
        <p:nvSpPr>
          <p:cNvPr id="7" name="TextBox 6">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0" name="TextBox 9">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1669666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a:t>
            </a:r>
            <a:r>
              <a:rPr lang="en-US" sz="1400" dirty="0" err="1" smtClean="0">
                <a:solidFill>
                  <a:schemeClr val="bg2">
                    <a:lumMod val="90000"/>
                  </a:schemeClr>
                </a:solidFill>
              </a:rPr>
              <a:t>hai</a:t>
            </a:r>
            <a:r>
              <a:rPr lang="en-US" sz="1400" dirty="0" smtClean="0">
                <a:solidFill>
                  <a:schemeClr val="bg2">
                    <a:lumMod val="90000"/>
                  </a:schemeClr>
                </a:solidFill>
              </a:rPr>
              <a:t> </a:t>
            </a:r>
            <a:r>
              <a:rPr lang="en-US" sz="1400" dirty="0" err="1" smtClean="0">
                <a:solidFill>
                  <a:schemeClr val="bg2">
                    <a:lumMod val="90000"/>
                  </a:schemeClr>
                </a:solidFill>
              </a:rPr>
              <a:t>phong</a:t>
            </a:r>
            <a:r>
              <a:rPr lang="en-US" sz="1400" dirty="0" smtClean="0">
                <a:solidFill>
                  <a:schemeClr val="bg2">
                    <a:lumMod val="90000"/>
                  </a:schemeClr>
                </a:solidFill>
              </a:rPr>
              <a:t>, </a:t>
            </a:r>
            <a:r>
              <a:rPr lang="en-US" sz="1400" dirty="0">
                <a:solidFill>
                  <a:srgbClr val="FFC000"/>
                </a:solidFill>
              </a:rPr>
              <a:t>GENDER: </a:t>
            </a:r>
            <a:r>
              <a:rPr lang="en-US" sz="1400" dirty="0" smtClean="0">
                <a:solidFill>
                  <a:srgbClr val="FFC000"/>
                </a:solidFill>
              </a:rPr>
              <a:t>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16" y="1825668"/>
            <a:ext cx="5022952" cy="5022952"/>
          </a:xfrm>
          <a:prstGeom prst="rect">
            <a:avLst/>
          </a:prstGeom>
        </p:spPr>
      </p:pic>
      <p:sp>
        <p:nvSpPr>
          <p:cNvPr id="6" name="TextBox 5"/>
          <p:cNvSpPr txBox="1"/>
          <p:nvPr/>
        </p:nvSpPr>
        <p:spPr>
          <a:xfrm>
            <a:off x="4133460" y="2157361"/>
            <a:ext cx="688009" cy="253916"/>
          </a:xfrm>
          <a:prstGeom prst="rect">
            <a:avLst/>
          </a:prstGeom>
          <a:noFill/>
        </p:spPr>
        <p:txBody>
          <a:bodyPr wrap="none" rtlCol="0">
            <a:spAutoFit/>
          </a:bodyPr>
          <a:lstStyle/>
          <a:p>
            <a:r>
              <a:rPr lang="en-US" sz="1050" dirty="0" smtClean="0"/>
              <a:t>Age: 35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608" y="1825671"/>
            <a:ext cx="5029200" cy="5029200"/>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40</a:t>
            </a:r>
            <a:endParaRPr lang="en-US" sz="1050" dirty="0"/>
          </a:p>
        </p:txBody>
      </p:sp>
      <p:sp>
        <p:nvSpPr>
          <p:cNvPr id="7" name="TextBox 6">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0" name="TextBox 9">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24196442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a:t>
            </a:r>
            <a:r>
              <a:rPr lang="en-US" sz="1400" dirty="0" err="1">
                <a:solidFill>
                  <a:schemeClr val="bg2">
                    <a:lumMod val="90000"/>
                  </a:schemeClr>
                </a:solidFill>
              </a:rPr>
              <a:t>hai</a:t>
            </a:r>
            <a:r>
              <a:rPr lang="en-US" sz="1400" dirty="0">
                <a:solidFill>
                  <a:schemeClr val="bg2">
                    <a:lumMod val="90000"/>
                  </a:schemeClr>
                </a:solidFill>
              </a:rPr>
              <a:t> </a:t>
            </a:r>
            <a:r>
              <a:rPr lang="en-US" sz="1400" dirty="0" err="1">
                <a:solidFill>
                  <a:schemeClr val="bg2">
                    <a:lumMod val="90000"/>
                  </a:schemeClr>
                </a:solidFill>
              </a:rPr>
              <a:t>phong</a:t>
            </a:r>
            <a:r>
              <a:rPr lang="en-US" sz="1400" dirty="0" smtClean="0">
                <a:solidFill>
                  <a:schemeClr val="bg2">
                    <a:lumMod val="90000"/>
                  </a:schemeClr>
                </a:solidFill>
              </a:rPr>
              <a:t>, </a:t>
            </a:r>
            <a:r>
              <a:rPr lang="en-US" sz="1400" dirty="0">
                <a:solidFill>
                  <a:srgbClr val="FFC000"/>
                </a:solidFill>
              </a:rPr>
              <a:t>GENDER: </a:t>
            </a:r>
            <a:r>
              <a:rPr lang="en-US" sz="1400" dirty="0" smtClean="0">
                <a:solidFill>
                  <a:srgbClr val="FFC000"/>
                </a:solidFill>
              </a:rPr>
              <a:t>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16" y="1825672"/>
            <a:ext cx="5029200" cy="5029200"/>
          </a:xfrm>
          <a:prstGeom prst="rect">
            <a:avLst/>
          </a:prstGeom>
        </p:spPr>
      </p:pic>
      <p:sp>
        <p:nvSpPr>
          <p:cNvPr id="6" name="TextBox 5"/>
          <p:cNvSpPr txBox="1"/>
          <p:nvPr/>
        </p:nvSpPr>
        <p:spPr>
          <a:xfrm>
            <a:off x="4133460" y="2157361"/>
            <a:ext cx="688009" cy="253916"/>
          </a:xfrm>
          <a:prstGeom prst="rect">
            <a:avLst/>
          </a:prstGeom>
          <a:noFill/>
        </p:spPr>
        <p:txBody>
          <a:bodyPr wrap="none" rtlCol="0">
            <a:spAutoFit/>
          </a:bodyPr>
          <a:lstStyle/>
          <a:p>
            <a:r>
              <a:rPr lang="en-US" sz="1050" dirty="0" smtClean="0"/>
              <a:t>Age: 45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4732" y="1828796"/>
            <a:ext cx="5022952" cy="5022952"/>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50</a:t>
            </a:r>
            <a:endParaRPr lang="en-US" sz="1050" dirty="0"/>
          </a:p>
        </p:txBody>
      </p:sp>
      <p:sp>
        <p:nvSpPr>
          <p:cNvPr id="7" name="TextBox 6">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0" name="TextBox 9">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35639894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a:t>
            </a:r>
            <a:r>
              <a:rPr lang="en-US" sz="1400" dirty="0" err="1">
                <a:solidFill>
                  <a:schemeClr val="bg2">
                    <a:lumMod val="90000"/>
                  </a:schemeClr>
                </a:solidFill>
              </a:rPr>
              <a:t>hai</a:t>
            </a:r>
            <a:r>
              <a:rPr lang="en-US" sz="1400" dirty="0">
                <a:solidFill>
                  <a:schemeClr val="bg2">
                    <a:lumMod val="90000"/>
                  </a:schemeClr>
                </a:solidFill>
              </a:rPr>
              <a:t> </a:t>
            </a:r>
            <a:r>
              <a:rPr lang="en-US" sz="1400" dirty="0" err="1">
                <a:solidFill>
                  <a:schemeClr val="bg2">
                    <a:lumMod val="90000"/>
                  </a:schemeClr>
                </a:solidFill>
              </a:rPr>
              <a:t>phong</a:t>
            </a:r>
            <a:r>
              <a:rPr lang="en-US" sz="1400" dirty="0" smtClean="0">
                <a:solidFill>
                  <a:schemeClr val="bg2">
                    <a:lumMod val="90000"/>
                  </a:schemeClr>
                </a:solidFill>
              </a:rPr>
              <a:t>, </a:t>
            </a:r>
            <a:r>
              <a:rPr lang="en-US" sz="1400" dirty="0">
                <a:solidFill>
                  <a:srgbClr val="FFC000"/>
                </a:solidFill>
              </a:rPr>
              <a:t>GENDER: </a:t>
            </a:r>
            <a:r>
              <a:rPr lang="en-US" sz="1400" dirty="0" smtClean="0">
                <a:solidFill>
                  <a:srgbClr val="FFC000"/>
                </a:solidFill>
              </a:rPr>
              <a:t>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16" y="1825672"/>
            <a:ext cx="5029199" cy="5029199"/>
          </a:xfrm>
          <a:prstGeom prst="rect">
            <a:avLst/>
          </a:prstGeom>
        </p:spPr>
      </p:pic>
      <p:sp>
        <p:nvSpPr>
          <p:cNvPr id="6" name="TextBox 5"/>
          <p:cNvSpPr txBox="1"/>
          <p:nvPr/>
        </p:nvSpPr>
        <p:spPr>
          <a:xfrm>
            <a:off x="4133460" y="2157361"/>
            <a:ext cx="688009" cy="253916"/>
          </a:xfrm>
          <a:prstGeom prst="rect">
            <a:avLst/>
          </a:prstGeom>
          <a:noFill/>
        </p:spPr>
        <p:txBody>
          <a:bodyPr wrap="none" rtlCol="0">
            <a:spAutoFit/>
          </a:bodyPr>
          <a:lstStyle/>
          <a:p>
            <a:r>
              <a:rPr lang="en-US" sz="1050" dirty="0" smtClean="0"/>
              <a:t>Age: 55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4732" y="1825672"/>
            <a:ext cx="5029199" cy="5035455"/>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60</a:t>
            </a:r>
            <a:endParaRPr lang="en-US" sz="1050" dirty="0"/>
          </a:p>
        </p:txBody>
      </p:sp>
      <p:sp>
        <p:nvSpPr>
          <p:cNvPr id="7" name="TextBox 6">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0" name="TextBox 9">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26335615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a:t>
            </a:r>
            <a:r>
              <a:rPr lang="en-US" sz="1400" dirty="0" err="1">
                <a:solidFill>
                  <a:schemeClr val="bg2">
                    <a:lumMod val="90000"/>
                  </a:schemeClr>
                </a:solidFill>
              </a:rPr>
              <a:t>hai</a:t>
            </a:r>
            <a:r>
              <a:rPr lang="en-US" sz="1400" dirty="0">
                <a:solidFill>
                  <a:schemeClr val="bg2">
                    <a:lumMod val="90000"/>
                  </a:schemeClr>
                </a:solidFill>
              </a:rPr>
              <a:t> </a:t>
            </a:r>
            <a:r>
              <a:rPr lang="en-US" sz="1400" dirty="0" err="1">
                <a:solidFill>
                  <a:schemeClr val="bg2">
                    <a:lumMod val="90000"/>
                  </a:schemeClr>
                </a:solidFill>
              </a:rPr>
              <a:t>phong</a:t>
            </a:r>
            <a:r>
              <a:rPr lang="en-US" sz="1400" dirty="0" smtClean="0">
                <a:solidFill>
                  <a:schemeClr val="bg2">
                    <a:lumMod val="90000"/>
                  </a:schemeClr>
                </a:solidFill>
              </a:rPr>
              <a:t>, </a:t>
            </a:r>
            <a:r>
              <a:rPr lang="en-US" sz="1400" dirty="0">
                <a:solidFill>
                  <a:srgbClr val="FFC000"/>
                </a:solidFill>
              </a:rPr>
              <a:t>GENDER: </a:t>
            </a:r>
            <a:r>
              <a:rPr lang="en-US" sz="1400" dirty="0" smtClean="0">
                <a:solidFill>
                  <a:srgbClr val="FFC000"/>
                </a:solidFill>
              </a:rPr>
              <a:t>female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16" y="1828800"/>
            <a:ext cx="5022952" cy="5029199"/>
          </a:xfrm>
          <a:prstGeom prst="rect">
            <a:avLst/>
          </a:prstGeom>
        </p:spPr>
      </p:pic>
      <p:sp>
        <p:nvSpPr>
          <p:cNvPr id="6" name="TextBox 5"/>
          <p:cNvSpPr txBox="1"/>
          <p:nvPr/>
        </p:nvSpPr>
        <p:spPr>
          <a:xfrm>
            <a:off x="4133460" y="2157361"/>
            <a:ext cx="708848" cy="261610"/>
          </a:xfrm>
          <a:prstGeom prst="rect">
            <a:avLst/>
          </a:prstGeom>
          <a:noFill/>
        </p:spPr>
        <p:txBody>
          <a:bodyPr wrap="none" rtlCol="0">
            <a:spAutoFit/>
          </a:bodyPr>
          <a:lstStyle/>
          <a:p>
            <a:r>
              <a:rPr lang="en-US" sz="1050" dirty="0" smtClean="0"/>
              <a:t>Age: 25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1608" y="1828800"/>
            <a:ext cx="5029200" cy="5029200"/>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30</a:t>
            </a:r>
            <a:endParaRPr lang="en-US" sz="1050" dirty="0"/>
          </a:p>
        </p:txBody>
      </p:sp>
      <p:sp>
        <p:nvSpPr>
          <p:cNvPr id="7" name="TextBox 6">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0" name="TextBox 9">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14961742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a:t>
            </a:r>
            <a:r>
              <a:rPr lang="en-US" sz="1400" dirty="0" err="1">
                <a:solidFill>
                  <a:schemeClr val="bg2">
                    <a:lumMod val="90000"/>
                  </a:schemeClr>
                </a:solidFill>
              </a:rPr>
              <a:t>hai</a:t>
            </a:r>
            <a:r>
              <a:rPr lang="en-US" sz="1400" dirty="0">
                <a:solidFill>
                  <a:schemeClr val="bg2">
                    <a:lumMod val="90000"/>
                  </a:schemeClr>
                </a:solidFill>
              </a:rPr>
              <a:t> </a:t>
            </a:r>
            <a:r>
              <a:rPr lang="en-US" sz="1400" dirty="0" err="1">
                <a:solidFill>
                  <a:schemeClr val="bg2">
                    <a:lumMod val="90000"/>
                  </a:schemeClr>
                </a:solidFill>
              </a:rPr>
              <a:t>phong</a:t>
            </a:r>
            <a:r>
              <a:rPr lang="en-US" sz="1400" dirty="0" smtClean="0">
                <a:solidFill>
                  <a:schemeClr val="bg2">
                    <a:lumMod val="90000"/>
                  </a:schemeClr>
                </a:solidFill>
              </a:rPr>
              <a:t>, </a:t>
            </a:r>
            <a:r>
              <a:rPr lang="en-US" sz="1400" dirty="0">
                <a:solidFill>
                  <a:srgbClr val="FFC000"/>
                </a:solidFill>
              </a:rPr>
              <a:t>GENDER: </a:t>
            </a:r>
            <a:r>
              <a:rPr lang="en-US" sz="1400" dirty="0" smtClean="0">
                <a:solidFill>
                  <a:srgbClr val="FFC000"/>
                </a:solidFill>
              </a:rPr>
              <a:t>female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16" y="1822545"/>
            <a:ext cx="5022952" cy="5029199"/>
          </a:xfrm>
          <a:prstGeom prst="rect">
            <a:avLst/>
          </a:prstGeom>
        </p:spPr>
      </p:pic>
      <p:sp>
        <p:nvSpPr>
          <p:cNvPr id="6" name="TextBox 5"/>
          <p:cNvSpPr txBox="1"/>
          <p:nvPr/>
        </p:nvSpPr>
        <p:spPr>
          <a:xfrm>
            <a:off x="4133460" y="2157361"/>
            <a:ext cx="688009" cy="253916"/>
          </a:xfrm>
          <a:prstGeom prst="rect">
            <a:avLst/>
          </a:prstGeom>
          <a:noFill/>
        </p:spPr>
        <p:txBody>
          <a:bodyPr wrap="none" rtlCol="0">
            <a:spAutoFit/>
          </a:bodyPr>
          <a:lstStyle/>
          <a:p>
            <a:r>
              <a:rPr lang="en-US" sz="1050" dirty="0" smtClean="0"/>
              <a:t>Age: 35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4732" y="1828796"/>
            <a:ext cx="5022952" cy="5022952"/>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40</a:t>
            </a:r>
            <a:endParaRPr lang="en-US" sz="1050" dirty="0"/>
          </a:p>
        </p:txBody>
      </p:sp>
      <p:sp>
        <p:nvSpPr>
          <p:cNvPr id="7" name="TextBox 6">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0" name="TextBox 9">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5418921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a:t>
            </a:r>
            <a:r>
              <a:rPr lang="en-US" sz="1400" dirty="0" err="1">
                <a:solidFill>
                  <a:schemeClr val="bg2">
                    <a:lumMod val="90000"/>
                  </a:schemeClr>
                </a:solidFill>
              </a:rPr>
              <a:t>hai</a:t>
            </a:r>
            <a:r>
              <a:rPr lang="en-US" sz="1400" dirty="0">
                <a:solidFill>
                  <a:schemeClr val="bg2">
                    <a:lumMod val="90000"/>
                  </a:schemeClr>
                </a:solidFill>
              </a:rPr>
              <a:t> </a:t>
            </a:r>
            <a:r>
              <a:rPr lang="en-US" sz="1400" dirty="0" err="1">
                <a:solidFill>
                  <a:schemeClr val="bg2">
                    <a:lumMod val="90000"/>
                  </a:schemeClr>
                </a:solidFill>
              </a:rPr>
              <a:t>phong</a:t>
            </a:r>
            <a:r>
              <a:rPr lang="en-US" sz="1400" dirty="0" smtClean="0">
                <a:solidFill>
                  <a:schemeClr val="bg2">
                    <a:lumMod val="90000"/>
                  </a:schemeClr>
                </a:solidFill>
              </a:rPr>
              <a:t>, </a:t>
            </a:r>
            <a:r>
              <a:rPr lang="en-US" sz="1400" dirty="0">
                <a:solidFill>
                  <a:srgbClr val="FFC000"/>
                </a:solidFill>
              </a:rPr>
              <a:t>GENDER: </a:t>
            </a:r>
            <a:r>
              <a:rPr lang="en-US" sz="1400" dirty="0" smtClean="0">
                <a:solidFill>
                  <a:srgbClr val="FFC000"/>
                </a:solidFill>
              </a:rPr>
              <a:t>female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16" y="1825672"/>
            <a:ext cx="5029200" cy="5029200"/>
          </a:xfrm>
          <a:prstGeom prst="rect">
            <a:avLst/>
          </a:prstGeom>
        </p:spPr>
      </p:pic>
      <p:sp>
        <p:nvSpPr>
          <p:cNvPr id="6" name="TextBox 5"/>
          <p:cNvSpPr txBox="1"/>
          <p:nvPr/>
        </p:nvSpPr>
        <p:spPr>
          <a:xfrm>
            <a:off x="4133460" y="2157361"/>
            <a:ext cx="688009" cy="253916"/>
          </a:xfrm>
          <a:prstGeom prst="rect">
            <a:avLst/>
          </a:prstGeom>
          <a:noFill/>
        </p:spPr>
        <p:txBody>
          <a:bodyPr wrap="none" rtlCol="0">
            <a:spAutoFit/>
          </a:bodyPr>
          <a:lstStyle/>
          <a:p>
            <a:r>
              <a:rPr lang="en-US" sz="1050" dirty="0" smtClean="0"/>
              <a:t>Age: 45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4732" y="1828796"/>
            <a:ext cx="5022952" cy="5022952"/>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50</a:t>
            </a:r>
            <a:endParaRPr lang="en-US" sz="1050" dirty="0"/>
          </a:p>
        </p:txBody>
      </p:sp>
      <p:sp>
        <p:nvSpPr>
          <p:cNvPr id="7" name="TextBox 6">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0" name="TextBox 9">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19781644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income PREDICTION</a:t>
            </a:r>
            <a:r>
              <a:rPr lang="en-US" sz="1800" dirty="0">
                <a:solidFill>
                  <a:srgbClr val="FFFEFF"/>
                </a:solidFill>
              </a:rPr>
              <a:t/>
            </a:r>
            <a:br>
              <a:rPr lang="en-US" sz="1800" dirty="0">
                <a:solidFill>
                  <a:srgbClr val="FFFEFF"/>
                </a:solidFill>
              </a:rPr>
            </a:br>
            <a:r>
              <a:rPr lang="en-US" sz="1400" dirty="0">
                <a:solidFill>
                  <a:schemeClr val="bg2">
                    <a:lumMod val="90000"/>
                  </a:schemeClr>
                </a:solidFill>
              </a:rPr>
              <a:t>ACCOUNT TYPE: </a:t>
            </a:r>
            <a:r>
              <a:rPr lang="en-US" sz="1400" dirty="0" smtClean="0">
                <a:solidFill>
                  <a:schemeClr val="bg2">
                    <a:lumMod val="90000"/>
                  </a:schemeClr>
                </a:solidFill>
              </a:rPr>
              <a:t>MARGIN, LOCATION: </a:t>
            </a:r>
            <a:r>
              <a:rPr lang="en-US" sz="1400" dirty="0" err="1">
                <a:solidFill>
                  <a:schemeClr val="bg2">
                    <a:lumMod val="90000"/>
                  </a:schemeClr>
                </a:solidFill>
              </a:rPr>
              <a:t>hai</a:t>
            </a:r>
            <a:r>
              <a:rPr lang="en-US" sz="1400" dirty="0">
                <a:solidFill>
                  <a:schemeClr val="bg2">
                    <a:lumMod val="90000"/>
                  </a:schemeClr>
                </a:solidFill>
              </a:rPr>
              <a:t> </a:t>
            </a:r>
            <a:r>
              <a:rPr lang="en-US" sz="1400" dirty="0" err="1">
                <a:solidFill>
                  <a:schemeClr val="bg2">
                    <a:lumMod val="90000"/>
                  </a:schemeClr>
                </a:solidFill>
              </a:rPr>
              <a:t>phong</a:t>
            </a:r>
            <a:r>
              <a:rPr lang="en-US" sz="1400" dirty="0" smtClean="0">
                <a:solidFill>
                  <a:schemeClr val="bg2">
                    <a:lumMod val="90000"/>
                  </a:schemeClr>
                </a:solidFill>
              </a:rPr>
              <a:t>, </a:t>
            </a:r>
            <a:r>
              <a:rPr lang="en-US" sz="1400" dirty="0">
                <a:solidFill>
                  <a:srgbClr val="FFC000"/>
                </a:solidFill>
              </a:rPr>
              <a:t>GENDER: </a:t>
            </a:r>
            <a:r>
              <a:rPr lang="en-US" sz="1400" dirty="0" smtClean="0">
                <a:solidFill>
                  <a:srgbClr val="FFC000"/>
                </a:solidFill>
              </a:rPr>
              <a:t>female</a:t>
            </a:r>
            <a:endParaRPr lang="en-US" dirty="0">
              <a:solidFill>
                <a:srgbClr val="FFC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16" y="1822544"/>
            <a:ext cx="5029198" cy="5035454"/>
          </a:xfrm>
          <a:prstGeom prst="rect">
            <a:avLst/>
          </a:prstGeom>
        </p:spPr>
      </p:pic>
      <p:sp>
        <p:nvSpPr>
          <p:cNvPr id="6" name="TextBox 5"/>
          <p:cNvSpPr txBox="1"/>
          <p:nvPr/>
        </p:nvSpPr>
        <p:spPr>
          <a:xfrm>
            <a:off x="4133460" y="2157361"/>
            <a:ext cx="688009" cy="253916"/>
          </a:xfrm>
          <a:prstGeom prst="rect">
            <a:avLst/>
          </a:prstGeom>
          <a:noFill/>
        </p:spPr>
        <p:txBody>
          <a:bodyPr wrap="none" rtlCol="0">
            <a:spAutoFit/>
          </a:bodyPr>
          <a:lstStyle/>
          <a:p>
            <a:r>
              <a:rPr lang="en-US" sz="1050" dirty="0" smtClean="0"/>
              <a:t>Age: 55</a:t>
            </a:r>
            <a:endParaRPr lang="en-US" sz="105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4732" y="1828800"/>
            <a:ext cx="5029200" cy="5029200"/>
          </a:xfrm>
          <a:prstGeom prst="rect">
            <a:avLst/>
          </a:prstGeom>
        </p:spPr>
      </p:pic>
      <p:sp>
        <p:nvSpPr>
          <p:cNvPr id="9" name="TextBox 8"/>
          <p:cNvSpPr txBox="1"/>
          <p:nvPr/>
        </p:nvSpPr>
        <p:spPr>
          <a:xfrm>
            <a:off x="10192139" y="2165055"/>
            <a:ext cx="688009" cy="253916"/>
          </a:xfrm>
          <a:prstGeom prst="rect">
            <a:avLst/>
          </a:prstGeom>
          <a:noFill/>
        </p:spPr>
        <p:txBody>
          <a:bodyPr wrap="none" rtlCol="0">
            <a:spAutoFit/>
          </a:bodyPr>
          <a:lstStyle/>
          <a:p>
            <a:r>
              <a:rPr lang="en-US" sz="1050" dirty="0" smtClean="0"/>
              <a:t>Age: 60</a:t>
            </a:r>
            <a:endParaRPr lang="en-US" sz="1050" dirty="0"/>
          </a:p>
        </p:txBody>
      </p:sp>
      <p:sp>
        <p:nvSpPr>
          <p:cNvPr id="7" name="TextBox 6">
            <a:hlinkClick r:id="rId5"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10" name="TextBox 9">
            <a:hlinkClick r:id="rId6"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39745939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prediction result summary: </a:t>
            </a:r>
            <a:r>
              <a:rPr lang="en-US" dirty="0" smtClean="0">
                <a:solidFill>
                  <a:srgbClr val="FFC000"/>
                </a:solidFill>
              </a:rPr>
              <a:t>Fee Income</a:t>
            </a:r>
            <a:r>
              <a:rPr lang="en-US" dirty="0" smtClean="0">
                <a:solidFill>
                  <a:srgbClr val="FFFEFF"/>
                </a:solidFill>
              </a:rPr>
              <a:t/>
            </a:r>
            <a:br>
              <a:rPr lang="en-US" dirty="0" smtClean="0">
                <a:solidFill>
                  <a:srgbClr val="FFFEFF"/>
                </a:solidFill>
              </a:rPr>
            </a:br>
            <a:r>
              <a:rPr lang="en-US" sz="1400" dirty="0">
                <a:solidFill>
                  <a:schemeClr val="bg2">
                    <a:lumMod val="90000"/>
                  </a:schemeClr>
                </a:solidFill>
              </a:rPr>
              <a:t>LOCATION: </a:t>
            </a:r>
            <a:r>
              <a:rPr lang="en-US" sz="1400" dirty="0" err="1">
                <a:solidFill>
                  <a:schemeClr val="bg2">
                    <a:lumMod val="90000"/>
                  </a:schemeClr>
                </a:solidFill>
              </a:rPr>
              <a:t>hai</a:t>
            </a:r>
            <a:r>
              <a:rPr lang="en-US" sz="1400" dirty="0">
                <a:solidFill>
                  <a:schemeClr val="bg2">
                    <a:lumMod val="90000"/>
                  </a:schemeClr>
                </a:solidFill>
              </a:rPr>
              <a:t> </a:t>
            </a:r>
            <a:r>
              <a:rPr lang="en-US" sz="1400" dirty="0" err="1">
                <a:solidFill>
                  <a:schemeClr val="bg2">
                    <a:lumMod val="90000"/>
                  </a:schemeClr>
                </a:solidFill>
              </a:rPr>
              <a:t>phong</a:t>
            </a:r>
            <a:r>
              <a:rPr lang="en-US" sz="1400" dirty="0" smtClean="0">
                <a:solidFill>
                  <a:schemeClr val="bg2">
                    <a:lumMod val="90000"/>
                  </a:schemeClr>
                </a:solidFill>
              </a:rPr>
              <a:t>, </a:t>
            </a:r>
            <a:r>
              <a:rPr lang="en-US" sz="1400" dirty="0">
                <a:solidFill>
                  <a:schemeClr val="bg2">
                    <a:lumMod val="90000"/>
                  </a:schemeClr>
                </a:solidFill>
              </a:rPr>
              <a:t>ACCOUNT TYPE: </a:t>
            </a:r>
            <a:r>
              <a:rPr lang="en-US" sz="1400" dirty="0" smtClean="0">
                <a:solidFill>
                  <a:schemeClr val="bg2">
                    <a:lumMod val="90000"/>
                  </a:schemeClr>
                </a:solidFill>
              </a:rPr>
              <a:t>margin</a:t>
            </a:r>
            <a:endParaRPr lang="en-US" sz="1400" dirty="0">
              <a:solidFill>
                <a:schemeClr val="bg2">
                  <a:lumMod val="90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70364"/>
            <a:ext cx="12191999" cy="4987635"/>
          </a:xfrm>
          <a:prstGeom prst="rect">
            <a:avLst/>
          </a:prstGeom>
        </p:spPr>
      </p:pic>
      <p:sp>
        <p:nvSpPr>
          <p:cNvPr id="5" name="TextBox 4">
            <a:hlinkClick r:id="rId4"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6" name="TextBox 5">
            <a:hlinkClick r:id="rId5"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37134485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prediction result summary: </a:t>
            </a:r>
            <a:r>
              <a:rPr lang="en-US" dirty="0" smtClean="0">
                <a:solidFill>
                  <a:srgbClr val="FFC000"/>
                </a:solidFill>
              </a:rPr>
              <a:t>interest income</a:t>
            </a:r>
            <a:r>
              <a:rPr lang="en-US" dirty="0" smtClean="0">
                <a:solidFill>
                  <a:srgbClr val="FFFEFF"/>
                </a:solidFill>
              </a:rPr>
              <a:t/>
            </a:r>
            <a:br>
              <a:rPr lang="en-US" dirty="0" smtClean="0">
                <a:solidFill>
                  <a:srgbClr val="FFFEFF"/>
                </a:solidFill>
              </a:rPr>
            </a:br>
            <a:r>
              <a:rPr lang="en-US" sz="1400" dirty="0">
                <a:solidFill>
                  <a:schemeClr val="bg2">
                    <a:lumMod val="90000"/>
                  </a:schemeClr>
                </a:solidFill>
              </a:rPr>
              <a:t>LOCATION: </a:t>
            </a:r>
            <a:r>
              <a:rPr lang="en-US" sz="1400" dirty="0" err="1">
                <a:solidFill>
                  <a:schemeClr val="bg2">
                    <a:lumMod val="90000"/>
                  </a:schemeClr>
                </a:solidFill>
              </a:rPr>
              <a:t>hai</a:t>
            </a:r>
            <a:r>
              <a:rPr lang="en-US" sz="1400" dirty="0">
                <a:solidFill>
                  <a:schemeClr val="bg2">
                    <a:lumMod val="90000"/>
                  </a:schemeClr>
                </a:solidFill>
              </a:rPr>
              <a:t> </a:t>
            </a:r>
            <a:r>
              <a:rPr lang="en-US" sz="1400" dirty="0" err="1">
                <a:solidFill>
                  <a:schemeClr val="bg2">
                    <a:lumMod val="90000"/>
                  </a:schemeClr>
                </a:solidFill>
              </a:rPr>
              <a:t>phong</a:t>
            </a:r>
            <a:r>
              <a:rPr lang="en-US" sz="1400" dirty="0" smtClean="0">
                <a:solidFill>
                  <a:schemeClr val="bg2">
                    <a:lumMod val="90000"/>
                  </a:schemeClr>
                </a:solidFill>
              </a:rPr>
              <a:t>, </a:t>
            </a:r>
            <a:r>
              <a:rPr lang="en-US" sz="1400" dirty="0">
                <a:solidFill>
                  <a:schemeClr val="bg2">
                    <a:lumMod val="90000"/>
                  </a:schemeClr>
                </a:solidFill>
              </a:rPr>
              <a:t>ACCOUNT TYPE: </a:t>
            </a:r>
            <a:r>
              <a:rPr lang="en-US" sz="1400" dirty="0" smtClean="0">
                <a:solidFill>
                  <a:schemeClr val="bg2">
                    <a:lumMod val="90000"/>
                  </a:schemeClr>
                </a:solidFill>
              </a:rPr>
              <a:t>margin</a:t>
            </a:r>
            <a:endParaRPr lang="en-US" sz="1400" dirty="0">
              <a:solidFill>
                <a:schemeClr val="bg2">
                  <a:lumMod val="90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70364"/>
            <a:ext cx="12191999" cy="4987635"/>
          </a:xfrm>
          <a:prstGeom prst="rect">
            <a:avLst/>
          </a:prstGeom>
        </p:spPr>
      </p:pic>
      <p:sp>
        <p:nvSpPr>
          <p:cNvPr id="4" name="TextBox 3">
            <a:hlinkClick r:id="rId4" action="ppaction://hlinksldjump"/>
          </p:cNvPr>
          <p:cNvSpPr txBox="1"/>
          <p:nvPr/>
        </p:nvSpPr>
        <p:spPr>
          <a:xfrm>
            <a:off x="9655777" y="962835"/>
            <a:ext cx="2114681" cy="246221"/>
          </a:xfrm>
          <a:prstGeom prst="rect">
            <a:avLst/>
          </a:prstGeom>
          <a:noFill/>
        </p:spPr>
        <p:txBody>
          <a:bodyPr wrap="none" rtlCol="0">
            <a:spAutoFit/>
          </a:bodyPr>
          <a:lstStyle/>
          <a:p>
            <a:r>
              <a:rPr lang="en-US" sz="1000" dirty="0" smtClean="0">
                <a:solidFill>
                  <a:schemeClr val="bg1">
                    <a:lumMod val="95000"/>
                  </a:schemeClr>
                </a:solidFill>
              </a:rPr>
              <a:t>click to go back to key findings</a:t>
            </a:r>
            <a:endParaRPr lang="en-US" sz="1000" dirty="0">
              <a:solidFill>
                <a:schemeClr val="bg1">
                  <a:lumMod val="95000"/>
                </a:schemeClr>
              </a:solidFill>
            </a:endParaRPr>
          </a:p>
        </p:txBody>
      </p:sp>
      <p:sp>
        <p:nvSpPr>
          <p:cNvPr id="5" name="TextBox 4">
            <a:hlinkClick r:id="rId5" action="ppaction://hlinksldjump"/>
          </p:cNvPr>
          <p:cNvSpPr txBox="1"/>
          <p:nvPr/>
        </p:nvSpPr>
        <p:spPr>
          <a:xfrm>
            <a:off x="9655776" y="716614"/>
            <a:ext cx="1965603" cy="246221"/>
          </a:xfrm>
          <a:prstGeom prst="rect">
            <a:avLst/>
          </a:prstGeom>
          <a:noFill/>
        </p:spPr>
        <p:txBody>
          <a:bodyPr wrap="none" rtlCol="0">
            <a:spAutoFit/>
          </a:bodyPr>
          <a:lstStyle/>
          <a:p>
            <a:r>
              <a:rPr lang="en-US" sz="1000" dirty="0" smtClean="0">
                <a:solidFill>
                  <a:schemeClr val="accent3">
                    <a:lumMod val="40000"/>
                    <a:lumOff val="60000"/>
                  </a:schemeClr>
                </a:solidFill>
              </a:rPr>
              <a:t>click to go back to guideline</a:t>
            </a:r>
            <a:endParaRPr lang="en-US" sz="1000" dirty="0">
              <a:solidFill>
                <a:schemeClr val="accent3">
                  <a:lumMod val="40000"/>
                  <a:lumOff val="60000"/>
                </a:schemeClr>
              </a:solidFill>
            </a:endParaRPr>
          </a:p>
        </p:txBody>
      </p:sp>
    </p:spTree>
    <p:extLst>
      <p:ext uri="{BB962C8B-B14F-4D97-AF65-F5344CB8AC3E}">
        <p14:creationId xmlns:p14="http://schemas.microsoft.com/office/powerpoint/2010/main" val="16050502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KEY FINDINGS: </a:t>
            </a:r>
            <a:r>
              <a:rPr lang="en-US" dirty="0" smtClean="0">
                <a:solidFill>
                  <a:srgbClr val="FFC000"/>
                </a:solidFill>
              </a:rPr>
              <a:t>ha </a:t>
            </a:r>
            <a:r>
              <a:rPr lang="en-US" dirty="0" err="1" smtClean="0">
                <a:solidFill>
                  <a:srgbClr val="FFC000"/>
                </a:solidFill>
              </a:rPr>
              <a:t>noi</a:t>
            </a:r>
            <a:endParaRPr lang="en-US" sz="1400" dirty="0">
              <a:solidFill>
                <a:srgbClr val="FFC000"/>
              </a:solidFill>
            </a:endParaRPr>
          </a:p>
        </p:txBody>
      </p:sp>
      <p:sp>
        <p:nvSpPr>
          <p:cNvPr id="30" name="TextBox 29"/>
          <p:cNvSpPr txBox="1"/>
          <p:nvPr/>
        </p:nvSpPr>
        <p:spPr>
          <a:xfrm>
            <a:off x="518497" y="1981199"/>
            <a:ext cx="11155006" cy="3600986"/>
          </a:xfrm>
          <a:prstGeom prst="rect">
            <a:avLst/>
          </a:prstGeom>
          <a:noFill/>
        </p:spPr>
        <p:txBody>
          <a:bodyPr wrap="square" rtlCol="0">
            <a:spAutoFit/>
          </a:bodyPr>
          <a:lstStyle/>
          <a:p>
            <a:r>
              <a:rPr lang="en-US" dirty="0" smtClean="0"/>
              <a:t>In Ha </a:t>
            </a:r>
            <a:r>
              <a:rPr lang="en-US" dirty="0" err="1" smtClean="0"/>
              <a:t>Noi</a:t>
            </a:r>
            <a:r>
              <a:rPr lang="en-US" dirty="0" smtClean="0"/>
              <a:t>, the model produces great uncertainties in young, female, normal customers due to the lack of customers. However, the expectation of monthly trading fee of this group is predicted to be highest, ranging from 170,000VND to 200,000VND among the group of age 18-25. The male counterpart, in contrast, is predicted to generate highest fee income in the oldest group (age 45-60) </a:t>
            </a:r>
            <a:r>
              <a:rPr lang="en-US" sz="1200" dirty="0" smtClean="0">
                <a:hlinkClick r:id="rId3" action="ppaction://hlinksldjump"/>
              </a:rPr>
              <a:t>[detail]</a:t>
            </a:r>
            <a:r>
              <a:rPr lang="en-US" sz="1200" dirty="0" smtClean="0"/>
              <a:t>.</a:t>
            </a:r>
          </a:p>
          <a:p>
            <a:endParaRPr lang="en-US" sz="1200" dirty="0"/>
          </a:p>
          <a:p>
            <a:r>
              <a:rPr lang="en-US" dirty="0" smtClean="0"/>
              <a:t>For margin customers, there is little difference between male and female, the model predicted that customers in their middle age (40-55) generate highest fee income, and </a:t>
            </a:r>
            <a:r>
              <a:rPr lang="en-US" dirty="0" smtClean="0"/>
              <a:t>females slightly surpass males </a:t>
            </a:r>
            <a:r>
              <a:rPr lang="en-US" sz="1200" dirty="0" smtClean="0">
                <a:hlinkClick r:id="rId4" action="ppaction://hlinksldjump"/>
              </a:rPr>
              <a:t>[detail]</a:t>
            </a:r>
            <a:r>
              <a:rPr lang="en-US" sz="1200" dirty="0" smtClean="0"/>
              <a:t>. </a:t>
            </a:r>
            <a:r>
              <a:rPr lang="en-US" dirty="0" smtClean="0"/>
              <a:t>Their monthly trading fee is expected to fluctuate around 800.000VND.</a:t>
            </a:r>
            <a:endParaRPr lang="en-US" dirty="0"/>
          </a:p>
          <a:p>
            <a:endParaRPr lang="en-US" dirty="0" smtClean="0"/>
          </a:p>
          <a:p>
            <a:pPr lvl="0"/>
            <a:r>
              <a:rPr lang="en-US" dirty="0" smtClean="0"/>
              <a:t>Predicted interest income on each customer also exhibits almost the same pattern which varies from 400.000VND to 500.000VND per month in that age group </a:t>
            </a:r>
            <a:r>
              <a:rPr lang="en-US" sz="1200" dirty="0" smtClean="0">
                <a:solidFill>
                  <a:prstClr val="black"/>
                </a:solidFill>
                <a:hlinkClick r:id="rId4" action="ppaction://hlinksldjump"/>
              </a:rPr>
              <a:t>[detail]</a:t>
            </a:r>
            <a:r>
              <a:rPr lang="en-US" dirty="0" smtClean="0">
                <a:solidFill>
                  <a:prstClr val="black"/>
                </a:solidFill>
              </a:rPr>
              <a:t>.</a:t>
            </a:r>
            <a:r>
              <a:rPr lang="en-US" dirty="0" smtClean="0"/>
              <a:t> However, as seen clearly in the case of Ho Chi Minh City, older age groups in Ha </a:t>
            </a:r>
            <a:r>
              <a:rPr lang="en-US" dirty="0" err="1" smtClean="0"/>
              <a:t>Noi</a:t>
            </a:r>
            <a:r>
              <a:rPr lang="en-US" dirty="0" smtClean="0"/>
              <a:t> also imply greater uncertainties </a:t>
            </a:r>
            <a:r>
              <a:rPr lang="en-US" sz="1200" dirty="0" smtClean="0">
                <a:hlinkClick r:id="rId5" action="ppaction://hlinksldjump"/>
              </a:rPr>
              <a:t>[detail]</a:t>
            </a:r>
            <a:r>
              <a:rPr lang="en-US" sz="1200" dirty="0" smtClean="0"/>
              <a:t> </a:t>
            </a:r>
            <a:r>
              <a:rPr lang="en-US" sz="1200" dirty="0" smtClean="0">
                <a:hlinkClick r:id="rId6" action="ppaction://hlinksldjump"/>
              </a:rPr>
              <a:t>[detail]</a:t>
            </a:r>
            <a:endParaRPr lang="en-US" dirty="0" smtClean="0"/>
          </a:p>
        </p:txBody>
      </p:sp>
    </p:spTree>
    <p:extLst>
      <p:ext uri="{BB962C8B-B14F-4D97-AF65-F5344CB8AC3E}">
        <p14:creationId xmlns:p14="http://schemas.microsoft.com/office/powerpoint/2010/main" val="9542505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379F11E2-8BA5-4C5C-AE7C-361E5EA011F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Digital Numbers">
            <a:extLst>
              <a:ext uri="{FF2B5EF4-FFF2-40B4-BE49-F238E27FC236}">
                <a16:creationId xmlns=""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 xmlns:a16="http://schemas.microsoft.com/office/drawing/2014/main" id="{7C00E1DA-EC7C-40FC-95E3-11FDCD2E429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r>
              <a:rPr lang="en-US" dirty="0" smtClean="0">
                <a:solidFill>
                  <a:schemeClr val="bg2"/>
                </a:solidFill>
              </a:rPr>
              <a:t>hiepdang@phs.vn</a:t>
            </a:r>
            <a:endParaRPr lang="en-US" dirty="0">
              <a:solidFill>
                <a:schemeClr val="bg2"/>
              </a:solidFill>
            </a:endParaRPr>
          </a:p>
          <a:p>
            <a:endParaRPr lang="en-US" dirty="0">
              <a:solidFill>
                <a:schemeClr val="bg2"/>
              </a:solidFill>
            </a:endParaRPr>
          </a:p>
          <a:p>
            <a:endParaRPr lang="en-US" dirty="0">
              <a:solidFill>
                <a:schemeClr val="bg2"/>
              </a:solidFill>
            </a:endParaRPr>
          </a:p>
        </p:txBody>
      </p:sp>
      <p:grpSp>
        <p:nvGrpSpPr>
          <p:cNvPr id="14" name="Group 13">
            <a:extLst>
              <a:ext uri="{FF2B5EF4-FFF2-40B4-BE49-F238E27FC236}">
                <a16:creationId xmlns="" xmlns:a16="http://schemas.microsoft.com/office/drawing/2014/main" id="{9A421166-2996-41A7-B094-AE5316F347D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 xmlns:a16="http://schemas.microsoft.com/office/drawing/2014/main" id="{FDBB1B92-A3EB-43E4-8FAB-D20E8ED14CE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 xmlns:a16="http://schemas.microsoft.com/office/drawing/2014/main" id="{3F3972F4-FE7E-48EA-AAD8-9BE5750A667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 xmlns:a16="http://schemas.microsoft.com/office/drawing/2014/main" id="{221614E5-870B-4D5E-A43B-8FF7E532348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040558-A365-4CCE-92FA-5A48CD98F9C9}"/>
              </a:ext>
            </a:extLst>
          </p:cNvPr>
          <p:cNvSpPr>
            <a:spLocks noGrp="1"/>
          </p:cNvSpPr>
          <p:nvPr>
            <p:ph type="title"/>
          </p:nvPr>
        </p:nvSpPr>
        <p:spPr>
          <a:xfrm>
            <a:off x="581192" y="702156"/>
            <a:ext cx="11029616" cy="1013800"/>
          </a:xfrm>
        </p:spPr>
        <p:txBody>
          <a:bodyPr>
            <a:normAutofit/>
          </a:bodyPr>
          <a:lstStyle/>
          <a:p>
            <a:r>
              <a:rPr lang="en-US" dirty="0" smtClean="0">
                <a:solidFill>
                  <a:srgbClr val="FFFEFF"/>
                </a:solidFill>
              </a:rPr>
              <a:t>KEY FINDINGS: </a:t>
            </a:r>
            <a:r>
              <a:rPr lang="en-US" dirty="0" err="1" smtClean="0">
                <a:solidFill>
                  <a:srgbClr val="FFC000"/>
                </a:solidFill>
              </a:rPr>
              <a:t>hai</a:t>
            </a:r>
            <a:r>
              <a:rPr lang="en-US" dirty="0" smtClean="0">
                <a:solidFill>
                  <a:srgbClr val="FFC000"/>
                </a:solidFill>
              </a:rPr>
              <a:t> </a:t>
            </a:r>
            <a:r>
              <a:rPr lang="en-US" dirty="0" err="1" smtClean="0">
                <a:solidFill>
                  <a:srgbClr val="FFC000"/>
                </a:solidFill>
              </a:rPr>
              <a:t>phong</a:t>
            </a:r>
            <a:endParaRPr lang="en-US" sz="1400" dirty="0">
              <a:solidFill>
                <a:srgbClr val="FFC000"/>
              </a:solidFill>
            </a:endParaRPr>
          </a:p>
        </p:txBody>
      </p:sp>
      <p:sp>
        <p:nvSpPr>
          <p:cNvPr id="4" name="TextBox 3"/>
          <p:cNvSpPr txBox="1"/>
          <p:nvPr/>
        </p:nvSpPr>
        <p:spPr>
          <a:xfrm>
            <a:off x="518497" y="1981199"/>
            <a:ext cx="11155006" cy="3416320"/>
          </a:xfrm>
          <a:prstGeom prst="rect">
            <a:avLst/>
          </a:prstGeom>
          <a:noFill/>
        </p:spPr>
        <p:txBody>
          <a:bodyPr wrap="square" rtlCol="0">
            <a:spAutoFit/>
          </a:bodyPr>
          <a:lstStyle/>
          <a:p>
            <a:r>
              <a:rPr lang="en-US" dirty="0" smtClean="0"/>
              <a:t>In Hai </a:t>
            </a:r>
            <a:r>
              <a:rPr lang="en-US" dirty="0" err="1" smtClean="0"/>
              <a:t>Phong</a:t>
            </a:r>
            <a:r>
              <a:rPr lang="en-US" dirty="0" smtClean="0"/>
              <a:t>, for those of male customers who have not opened a margin sub-account, there are great uncertainties surrounding our prediction. Despite that, the model suggest that a typical male customer in 35-45 age group has highest expected trading fee, approximate at 170,000VND per month. Male customers are expected to far surpass female customers who are predicted to generate 50,000VND at most in monthly trading fee per capita </a:t>
            </a:r>
            <a:r>
              <a:rPr lang="en-US" sz="1200" dirty="0" smtClean="0">
                <a:hlinkClick r:id="rId3" action="ppaction://hlinksldjump"/>
              </a:rPr>
              <a:t>[detail]</a:t>
            </a:r>
            <a:endParaRPr lang="en-US" dirty="0" smtClean="0"/>
          </a:p>
          <a:p>
            <a:endParaRPr lang="en-US" dirty="0" smtClean="0"/>
          </a:p>
          <a:p>
            <a:r>
              <a:rPr lang="en-US" dirty="0" smtClean="0"/>
              <a:t>For margin customers, we are quite certain about male customers. The best performers are male customers who age 35-50. This group is predicted to generate 500,000VND-600,000VND in monthly fee income and </a:t>
            </a:r>
            <a:r>
              <a:rPr lang="en-US" dirty="0"/>
              <a:t>300,000VND-400,000VND </a:t>
            </a:r>
            <a:r>
              <a:rPr lang="en-US" dirty="0" smtClean="0"/>
              <a:t>in monthly interest income.</a:t>
            </a:r>
            <a:r>
              <a:rPr lang="en-US" dirty="0"/>
              <a:t> </a:t>
            </a:r>
            <a:r>
              <a:rPr lang="en-US" dirty="0" smtClean="0"/>
              <a:t>Whereas female customers in the same age group are also expected to generate the same income, the youngest females (age 21-27) and oldest females (age over 55) present higher expected monthly fee/interest income but also expose to a great deal of prediction uncertainties </a:t>
            </a:r>
            <a:r>
              <a:rPr lang="en-US" sz="1200" dirty="0" smtClean="0">
                <a:hlinkClick r:id="rId4" action="ppaction://hlinksldjump"/>
              </a:rPr>
              <a:t>[detail]</a:t>
            </a:r>
            <a:r>
              <a:rPr lang="en-US" dirty="0" smtClean="0">
                <a:hlinkClick r:id="rId4" action="ppaction://hlinksldjump"/>
              </a:rPr>
              <a:t> </a:t>
            </a:r>
            <a:r>
              <a:rPr lang="en-US" sz="1200" dirty="0">
                <a:solidFill>
                  <a:prstClr val="black"/>
                </a:solidFill>
                <a:hlinkClick r:id="rId5" action="ppaction://hlinksldjump"/>
              </a:rPr>
              <a:t>[detail]</a:t>
            </a:r>
            <a:r>
              <a:rPr lang="en-US" dirty="0" smtClean="0">
                <a:hlinkClick r:id="rId5" action="ppaction://hlinksldjump"/>
              </a:rPr>
              <a:t>.</a:t>
            </a:r>
            <a:endParaRPr lang="en-US" dirty="0" smtClean="0"/>
          </a:p>
        </p:txBody>
      </p:sp>
    </p:spTree>
    <p:extLst>
      <p:ext uri="{BB962C8B-B14F-4D97-AF65-F5344CB8AC3E}">
        <p14:creationId xmlns:p14="http://schemas.microsoft.com/office/powerpoint/2010/main" val="2747344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xmlns="" id="{4AE9D071-98CF-435C-BD2B-976514544D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xmlns=""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1" y="10"/>
            <a:ext cx="12191980" cy="6857990"/>
          </a:xfrm>
          <a:prstGeom prst="rect">
            <a:avLst/>
          </a:prstGeom>
        </p:spPr>
      </p:pic>
      <p:grpSp>
        <p:nvGrpSpPr>
          <p:cNvPr id="15" name="Group 14">
            <a:extLst>
              <a:ext uri="{FF2B5EF4-FFF2-40B4-BE49-F238E27FC236}">
                <a16:creationId xmlns:a16="http://schemas.microsoft.com/office/drawing/2014/main" xmlns="" id="{D619FC33-16ED-4246-9596-BEFEB55E4C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9" y="457200"/>
            <a:ext cx="7507083" cy="5935132"/>
            <a:chOff x="438067" y="457200"/>
            <a:chExt cx="7507083" cy="5935132"/>
          </a:xfrm>
        </p:grpSpPr>
        <p:sp>
          <p:nvSpPr>
            <p:cNvPr id="16" name="Rectangle 15">
              <a:extLst>
                <a:ext uri="{FF2B5EF4-FFF2-40B4-BE49-F238E27FC236}">
                  <a16:creationId xmlns:a16="http://schemas.microsoft.com/office/drawing/2014/main" xmlns="" id="{2EEA80E1-F99F-4009-837F-2F72F8A5D5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0230AF9A-4641-4BD8-9F95-9607CD3040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xmlns="" id="{8703D4EC-9389-41B6-B88B-B6FDC8CD33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xmlns="" id="{7F2616EE-270D-4F4C-BA1F-2708D387B800}"/>
              </a:ext>
            </a:extLst>
          </p:cNvPr>
          <p:cNvSpPr>
            <a:spLocks noGrp="1"/>
          </p:cNvSpPr>
          <p:nvPr>
            <p:ph type="title"/>
          </p:nvPr>
        </p:nvSpPr>
        <p:spPr>
          <a:xfrm>
            <a:off x="635032" y="2102333"/>
            <a:ext cx="7213600" cy="1860067"/>
          </a:xfrm>
        </p:spPr>
        <p:txBody>
          <a:bodyPr anchor="ctr">
            <a:normAutofit/>
          </a:bodyPr>
          <a:lstStyle/>
          <a:p>
            <a:pPr algn="ctr"/>
            <a:r>
              <a:rPr lang="en-US" sz="6000" cap="none" dirty="0" smtClean="0">
                <a:solidFill>
                  <a:srgbClr val="FFC000"/>
                </a:solidFill>
              </a:rPr>
              <a:t>GUIDELINE</a:t>
            </a:r>
            <a:endParaRPr lang="en-US" sz="2400" cap="none" dirty="0">
              <a:solidFill>
                <a:srgbClr val="FFC000"/>
              </a:solidFill>
            </a:endParaRPr>
          </a:p>
        </p:txBody>
      </p:sp>
    </p:spTree>
    <p:extLst>
      <p:ext uri="{BB962C8B-B14F-4D97-AF65-F5344CB8AC3E}">
        <p14:creationId xmlns:p14="http://schemas.microsoft.com/office/powerpoint/2010/main" val="16220973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read the result:</a:t>
            </a:r>
            <a:br>
              <a:rPr lang="en-US" dirty="0" smtClean="0"/>
            </a:br>
            <a:r>
              <a:rPr lang="en-US" sz="1400" dirty="0" smtClean="0">
                <a:solidFill>
                  <a:srgbClr val="FFC000"/>
                </a:solidFill>
              </a:rPr>
              <a:t>distribution plot on predicted fee income</a:t>
            </a:r>
            <a:endParaRPr lang="en-US" dirty="0">
              <a:solidFill>
                <a:srgbClr val="FFC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92" y="1887530"/>
            <a:ext cx="5707230" cy="4891912"/>
          </a:xfrm>
          <a:prstGeom prst="rect">
            <a:avLst/>
          </a:prstGeom>
        </p:spPr>
      </p:pic>
      <p:sp>
        <p:nvSpPr>
          <p:cNvPr id="5" name="TextBox 4"/>
          <p:cNvSpPr txBox="1"/>
          <p:nvPr/>
        </p:nvSpPr>
        <p:spPr>
          <a:xfrm>
            <a:off x="6895750" y="2679665"/>
            <a:ext cx="4429388" cy="2677656"/>
          </a:xfrm>
          <a:prstGeom prst="rect">
            <a:avLst/>
          </a:prstGeom>
          <a:noFill/>
        </p:spPr>
        <p:txBody>
          <a:bodyPr wrap="square" rtlCol="0">
            <a:spAutoFit/>
          </a:bodyPr>
          <a:lstStyle/>
          <a:p>
            <a:r>
              <a:rPr lang="en-US" sz="1400" dirty="0" smtClean="0"/>
              <a:t>The distribution plot describes how likely one quantity takes on possible values. Here, it's used to show the possible values of true expected monthly income and how probable they are.</a:t>
            </a:r>
          </a:p>
          <a:p>
            <a:endParaRPr lang="en-US" sz="1400" dirty="0"/>
          </a:p>
          <a:p>
            <a:r>
              <a:rPr lang="en-US" sz="1400" dirty="0" smtClean="0"/>
              <a:t>Distribution plots with 2 peaks as seen reveals that there is a divergence in the underlying data that could possibly divide the examined customers into 2 smaller groups. But as you might realize later, customers of same location, gender, and age are usually well described by a single model</a:t>
            </a:r>
            <a:endParaRPr lang="en-US" sz="1400" dirty="0"/>
          </a:p>
        </p:txBody>
      </p:sp>
    </p:spTree>
    <p:extLst>
      <p:ext uri="{BB962C8B-B14F-4D97-AF65-F5344CB8AC3E}">
        <p14:creationId xmlns:p14="http://schemas.microsoft.com/office/powerpoint/2010/main" val="3014067528"/>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FC8A1C-A436-42C0-AC33-FAFFFAF219BC}">
  <ds:schemaRefs>
    <ds:schemaRef ds:uri="http://schemas.microsoft.com/sharepoint/v3/contenttype/forms"/>
  </ds:schemaRefs>
</ds:datastoreItem>
</file>

<file path=customXml/itemProps2.xml><?xml version="1.0" encoding="utf-8"?>
<ds:datastoreItem xmlns:ds="http://schemas.openxmlformats.org/officeDocument/2006/customXml" ds:itemID="{FF5C8BF1-B0E4-49A1-808F-40F2AD30E743}">
  <ds:schemaRefs>
    <ds:schemaRef ds:uri="http://purl.org/dc/elements/1.1/"/>
    <ds:schemaRef ds:uri="16c05727-aa75-4e4a-9b5f-8a80a1165891"/>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terms/"/>
    <ds:schemaRef ds:uri="71af3243-3dd4-4a8d-8c0d-dd76da1f02a5"/>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E3852F5D-AAE7-473B-9767-8875B60BC6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design</Template>
  <TotalTime>0</TotalTime>
  <Words>1705</Words>
  <Application>Microsoft Office PowerPoint</Application>
  <PresentationFormat>Widescreen</PresentationFormat>
  <Paragraphs>302</Paragraphs>
  <Slides>60</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Calibri</vt:lpstr>
      <vt:lpstr>Cambria Math</vt:lpstr>
      <vt:lpstr>Gill Sans MT</vt:lpstr>
      <vt:lpstr>Segoe UI Light</vt:lpstr>
      <vt:lpstr>Wingdings 2</vt:lpstr>
      <vt:lpstr>Dividend</vt:lpstr>
      <vt:lpstr>Customer analysis</vt:lpstr>
      <vt:lpstr>EXECUTIVE SUMMARY</vt:lpstr>
      <vt:lpstr>research background</vt:lpstr>
      <vt:lpstr>methodologies predictive tool</vt:lpstr>
      <vt:lpstr>KEY FINDINGS: Ho chi minh city</vt:lpstr>
      <vt:lpstr>KEY FINDINGS: ha noi</vt:lpstr>
      <vt:lpstr>KEY FINDINGS: hai phong</vt:lpstr>
      <vt:lpstr>GUIDELINE</vt:lpstr>
      <vt:lpstr>how to read the result: distribution plot on predicted fee income</vt:lpstr>
      <vt:lpstr>how to read the result: joint Distribution plot on predicted fee income &amp; margin income</vt:lpstr>
      <vt:lpstr>how to read the result: box plot on predicted fee income: Summary result</vt:lpstr>
      <vt:lpstr>RESULT OF HO CHI MINH CITY</vt:lpstr>
      <vt:lpstr>NORMAL ACCOUNT</vt:lpstr>
      <vt:lpstr>income PREDICTION ACCOUNT TYPE: normal , LOCATION: HO CHI MINH CITY, GENDER: male</vt:lpstr>
      <vt:lpstr>income PREDICTION ACCOUNT TYPE: normal , LOCATION: HO CHI MINH CITY, GENDER: Female</vt:lpstr>
      <vt:lpstr>prediction result summary: Fee Income LOCATION: HO CHI MINH CITY, ACCOUNT TYPE: normal</vt:lpstr>
      <vt:lpstr>MARGIN ACCOUNT</vt:lpstr>
      <vt:lpstr>income PREDICTION ACCOUNT TYPE: MARGIN, LOCATION: HO CHI MINH CITY, GENDER: male</vt:lpstr>
      <vt:lpstr>income PREDICTION ACCOUNT TYPE: MARGIN, LOCATION: HO CHI MINH CITY, GENDER: male</vt:lpstr>
      <vt:lpstr>income PREDICTION ACCOUNT TYPE: MARGIN, LOCATION: HO CHI MINH CITY, GENDER: male</vt:lpstr>
      <vt:lpstr>income PREDICTION ACCOUNT TYPE: MARGIN, LOCATION: HO CHI MINH CITY, GENDER: male</vt:lpstr>
      <vt:lpstr>income PREDICTION ACCOUNT TYPE: MARGIN, LOCATION: HO CHI MINH CITY, GENDER: female</vt:lpstr>
      <vt:lpstr>income PREDICTION ACCOUNT TYPE: MARGIN, LOCATION: HO CHI MINH CITY, GENDER: female</vt:lpstr>
      <vt:lpstr>income PREDICTION ACCOUNT TYPE: MARGIN, LOCATION: HO CHI MINH CITY, GENDER: female</vt:lpstr>
      <vt:lpstr>income PREDICTION ACCOUNT TYPE: MARGIN, LOCATION: HO CHI MINH CITY, GENDER: female</vt:lpstr>
      <vt:lpstr>prediction result summary: Fee Income LOCATION: HO CHI MINH CITY, ACCOUNT TYPE: margin</vt:lpstr>
      <vt:lpstr>prediction result summary: interest income LOCATION: HO CHI MINH CITY, ACCOUNT TYPE: margin</vt:lpstr>
      <vt:lpstr>RESULT OF HA NOI</vt:lpstr>
      <vt:lpstr>NORMAL ACCOUNT</vt:lpstr>
      <vt:lpstr>income PREDICTION ACCOUNT TYPE: normal , LOCATION: Ha noi, GENDER: male</vt:lpstr>
      <vt:lpstr>income PREDICTION ACCOUNT TYPE: normal , LOCATION: Ha noi, GENDER: Female</vt:lpstr>
      <vt:lpstr>prediction result summary: Fee Income LOCATION: HA NOI, ACCOUNT TYPE: normal</vt:lpstr>
      <vt:lpstr>MARGIN ACCOUNT</vt:lpstr>
      <vt:lpstr>income PREDICTION ACCOUNT TYPE: MARGIN, LOCATION: ha noi, GENDER: male</vt:lpstr>
      <vt:lpstr>income PREDICTION ACCOUNT TYPE: MARGIN, LOCATION: HA NOI, GENDER: male</vt:lpstr>
      <vt:lpstr>income PREDICTION ACCOUNT TYPE: MARGIN, LOCATION: HA NOI, GENDER: male</vt:lpstr>
      <vt:lpstr>income PREDICTION ACCOUNT TYPE: MARGIN, LOCATION: HA NOI, GENDER: male</vt:lpstr>
      <vt:lpstr>income PREDICTION ACCOUNT TYPE: MARGIN, LOCATION: HA NOI, GENDER: female</vt:lpstr>
      <vt:lpstr>income PREDICTION ACCOUNT TYPE: MARGIN, LOCATION: HA NOI, GENDER: female</vt:lpstr>
      <vt:lpstr>income PREDICTION ACCOUNT TYPE: MARGIN, LOCATION: HA NOI, GENDER: female</vt:lpstr>
      <vt:lpstr>income PREDICTION ACCOUNT TYPE: MARGIN, LOCATION: HA NOI, GENDER: female</vt:lpstr>
      <vt:lpstr>prediction result summary: Fee Income LOCATION: HA NOI, ACCOUNT TYPE: margin</vt:lpstr>
      <vt:lpstr>prediction result summary: interest income LOCATION: HA NOI, ACCOUNT TYPE: margin</vt:lpstr>
      <vt:lpstr>HAI PHONG</vt:lpstr>
      <vt:lpstr>NORMAL ACCOUNT</vt:lpstr>
      <vt:lpstr>income PREDICTION ACCOUNT TYPE: normal , LOCATION: HAI PHONG, GENDER: male</vt:lpstr>
      <vt:lpstr>income PREDICTION ACCOUNT TYPE: normal , LOCATION: HAI PHONG, GENDER: Female</vt:lpstr>
      <vt:lpstr>prediction result summary: Fee Income LOCATION: hai phong, ACCOUNT TYPE: normal</vt:lpstr>
      <vt:lpstr>MARGIN ACCOUNT</vt:lpstr>
      <vt:lpstr>income PREDICTION ACCOUNT TYPE: MARGIN, LOCATION: hai phong, GENDER: male</vt:lpstr>
      <vt:lpstr>income PREDICTION ACCOUNT TYPE: MARGIN, LOCATION: hai phong, GENDER: male</vt:lpstr>
      <vt:lpstr>income PREDICTION ACCOUNT TYPE: MARGIN, LOCATION: hai phong, GENDER: male</vt:lpstr>
      <vt:lpstr>income PREDICTION ACCOUNT TYPE: MARGIN, LOCATION: hai phong, GENDER: male</vt:lpstr>
      <vt:lpstr>income PREDICTION ACCOUNT TYPE: MARGIN, LOCATION: hai phong, GENDER: female</vt:lpstr>
      <vt:lpstr>income PREDICTION ACCOUNT TYPE: MARGIN, LOCATION: hai phong, GENDER: female</vt:lpstr>
      <vt:lpstr>income PREDICTION ACCOUNT TYPE: MARGIN, LOCATION: hai phong, GENDER: female</vt:lpstr>
      <vt:lpstr>income PREDICTION ACCOUNT TYPE: MARGIN, LOCATION: hai phong, GENDER: female</vt:lpstr>
      <vt:lpstr>prediction result summary: Fee Income LOCATION: hai phong, ACCOUNT TYPE: margin</vt:lpstr>
      <vt:lpstr>prediction result summary: interest income LOCATION: hai phong, ACCOUNT TYPE: margin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2021-06-25T02:45:44Z</dcterms:created>
  <dcterms:modified xsi:type="dcterms:W3CDTF">2021-07-01T09:35:45Z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